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6" r:id="rId4"/>
  </p:sldMasterIdLst>
  <p:notesMasterIdLst>
    <p:notesMasterId r:id="rId117"/>
  </p:notesMasterIdLst>
  <p:handoutMasterIdLst>
    <p:handoutMasterId r:id="rId118"/>
  </p:handoutMasterIdLst>
  <p:sldIdLst>
    <p:sldId id="408" r:id="rId5"/>
    <p:sldId id="409" r:id="rId6"/>
    <p:sldId id="413" r:id="rId7"/>
    <p:sldId id="257" r:id="rId8"/>
    <p:sldId id="400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3" r:id="rId18"/>
    <p:sldId id="411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521" r:id="rId32"/>
    <p:sldId id="436" r:id="rId33"/>
    <p:sldId id="437" r:id="rId34"/>
    <p:sldId id="438" r:id="rId35"/>
    <p:sldId id="439" r:id="rId36"/>
    <p:sldId id="520" r:id="rId37"/>
    <p:sldId id="518" r:id="rId38"/>
    <p:sldId id="440" r:id="rId39"/>
    <p:sldId id="441" r:id="rId40"/>
    <p:sldId id="515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449" r:id="rId49"/>
    <p:sldId id="516" r:id="rId50"/>
    <p:sldId id="450" r:id="rId51"/>
    <p:sldId id="451" r:id="rId52"/>
    <p:sldId id="519" r:id="rId53"/>
    <p:sldId id="452" r:id="rId54"/>
    <p:sldId id="453" r:id="rId55"/>
    <p:sldId id="454" r:id="rId56"/>
    <p:sldId id="459" r:id="rId57"/>
    <p:sldId id="456" r:id="rId58"/>
    <p:sldId id="457" r:id="rId59"/>
    <p:sldId id="458" r:id="rId60"/>
    <p:sldId id="455" r:id="rId61"/>
    <p:sldId id="462" r:id="rId62"/>
    <p:sldId id="463" r:id="rId63"/>
    <p:sldId id="464" r:id="rId64"/>
    <p:sldId id="465" r:id="rId65"/>
    <p:sldId id="467" r:id="rId66"/>
    <p:sldId id="522" r:id="rId67"/>
    <p:sldId id="513" r:id="rId68"/>
    <p:sldId id="523" r:id="rId69"/>
    <p:sldId id="468" r:id="rId70"/>
    <p:sldId id="525" r:id="rId71"/>
    <p:sldId id="469" r:id="rId72"/>
    <p:sldId id="526" r:id="rId73"/>
    <p:sldId id="470" r:id="rId74"/>
    <p:sldId id="527" r:id="rId75"/>
    <p:sldId id="472" r:id="rId76"/>
    <p:sldId id="492" r:id="rId77"/>
    <p:sldId id="505" r:id="rId78"/>
    <p:sldId id="528" r:id="rId79"/>
    <p:sldId id="473" r:id="rId80"/>
    <p:sldId id="493" r:id="rId81"/>
    <p:sldId id="529" r:id="rId82"/>
    <p:sldId id="474" r:id="rId83"/>
    <p:sldId id="530" r:id="rId84"/>
    <p:sldId id="475" r:id="rId85"/>
    <p:sldId id="531" r:id="rId86"/>
    <p:sldId id="476" r:id="rId87"/>
    <p:sldId id="532" r:id="rId88"/>
    <p:sldId id="477" r:id="rId89"/>
    <p:sldId id="478" r:id="rId90"/>
    <p:sldId id="479" r:id="rId91"/>
    <p:sldId id="533" r:id="rId92"/>
    <p:sldId id="480" r:id="rId93"/>
    <p:sldId id="534" r:id="rId94"/>
    <p:sldId id="481" r:id="rId95"/>
    <p:sldId id="535" r:id="rId96"/>
    <p:sldId id="482" r:id="rId97"/>
    <p:sldId id="536" r:id="rId98"/>
    <p:sldId id="507" r:id="rId99"/>
    <p:sldId id="537" r:id="rId100"/>
    <p:sldId id="483" r:id="rId101"/>
    <p:sldId id="501" r:id="rId102"/>
    <p:sldId id="484" r:id="rId103"/>
    <p:sldId id="502" r:id="rId104"/>
    <p:sldId id="524" r:id="rId105"/>
    <p:sldId id="485" r:id="rId106"/>
    <p:sldId id="538" r:id="rId107"/>
    <p:sldId id="487" r:id="rId108"/>
    <p:sldId id="486" r:id="rId109"/>
    <p:sldId id="405" r:id="rId110"/>
    <p:sldId id="348" r:id="rId111"/>
    <p:sldId id="350" r:id="rId112"/>
    <p:sldId id="349" r:id="rId113"/>
    <p:sldId id="511" r:id="rId114"/>
    <p:sldId id="512" r:id="rId115"/>
    <p:sldId id="517" r:id="rId1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 Spaans" initials="" lastIdx="2" clrIdx="0"/>
  <p:cmAuthor id="1" name="David Zou" initials="" lastIdx="2" clrIdx="1"/>
  <p:cmAuthor id="2" name="Glen Daniels" initials="" lastIdx="1" clrIdx="2"/>
  <p:cmAuthor id="3" name="Groves, Matthew B." initials="GMB" lastIdx="11" clrIdx="3">
    <p:extLst>
      <p:ext uri="{19B8F6BF-5375-455C-9EA6-DF929625EA0E}">
        <p15:presenceInfo xmlns:p15="http://schemas.microsoft.com/office/powerpoint/2012/main" userId="S::matthew.b.groves@accenture.com::27797a4d-5e1a-4719-8971-91caa6bdbe6b" providerId="AD"/>
      </p:ext>
    </p:extLst>
  </p:cmAuthor>
  <p:cmAuthor id="4" name="Spaans, Anton" initials="SA" lastIdx="9" clrIdx="4">
    <p:extLst>
      <p:ext uri="{19B8F6BF-5375-455C-9EA6-DF929625EA0E}">
        <p15:presenceInfo xmlns:p15="http://schemas.microsoft.com/office/powerpoint/2012/main" userId="S::anton.spaans@accenture.com::ce5f6ebc-4905-4566-80fc-2a555f6341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BF1081-CE99-9D43-82C8-E267AB9492F1}" v="1441" dt="2019-04-06T01:40:42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/>
    <p:restoredTop sz="85714"/>
  </p:normalViewPr>
  <p:slideViewPr>
    <p:cSldViewPr snapToGrid="0">
      <p:cViewPr varScale="1">
        <p:scale>
          <a:sx n="166" d="100"/>
          <a:sy n="166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2" d="100"/>
          <a:sy n="112" d="100"/>
        </p:scale>
        <p:origin x="324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commentAuthors" Target="commentAuthor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A32164-7447-504F-AA4D-53BBD795E9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44FC1-6DC6-5C43-82F3-D74FB8EB95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61183-121C-B149-B6F8-AA3125344A18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65893-912E-B34D-BC30-C99AF8C6D0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FCEE6-4F08-3F42-AFB5-DE2E4A65D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C2B45-9A9C-724D-ACF1-E40ECFBA2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12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551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P.O.DOOM   threads use CALLBACKS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HARD TO CANCEL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… in the Pyramid of Doom.</a:t>
            </a:r>
          </a:p>
        </p:txBody>
      </p:sp>
    </p:spTree>
    <p:extLst>
      <p:ext uri="{BB962C8B-B14F-4D97-AF65-F5344CB8AC3E}">
        <p14:creationId xmlns:p14="http://schemas.microsoft.com/office/powerpoint/2010/main" val="17809351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RX CUSTOM OPERATORS HARD    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WHEN PRODUCERS are FASTER then CONSUMERS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say we want to write a 'map' operator that works like the standard 'map' operator but ignores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a simple operator, nothing too complex.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call this operator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Co, this almost trivial to write.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Rx, we can look at the standard 'map' operator in the RxJava2 lib, copy its code and adjust for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You'll be copy and pasting many lines of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FlowableMap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about 100 lines, its base class is </a:t>
            </a:r>
            <a:r>
              <a:rPr lang="en-US" dirty="0" err="1"/>
              <a:t>AbstractFlowableWithUpstream</a:t>
            </a:r>
            <a:r>
              <a:rPr lang="en-US" dirty="0"/>
              <a:t> with about 10 lines.</a:t>
            </a: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61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RX CUSTOM OPERATORS HARD    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WHEN PRODUCERS are FASTER then CONSUMERS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say we want to write a 'map' operator that works like the standard 'map' operator but ignores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a simple operator, nothing too complex.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call this operator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Co, this almost trivial to write.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Rx, we can look at the standard 'map' operator in the RxJava2 lib, copy its code and adjust for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You'll be copy and pasting many lines of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FlowableMap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about 100 lines, its base class is </a:t>
            </a:r>
            <a:r>
              <a:rPr lang="en-US" dirty="0" err="1"/>
              <a:t>AbstractFlowableWithUpstream</a:t>
            </a:r>
            <a:r>
              <a:rPr lang="en-US" dirty="0"/>
              <a:t> with about 10 lines.</a:t>
            </a: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7015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BACKPRESSURE    PRODUCER &gt; CONSUMER   BUFFER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USE BOTH RX AND CO</a:t>
            </a:r>
            <a:endParaRPr lang="en-US" sz="1100" b="1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Rendezvous does not exist in Rx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Item is always emitted, which may result in error or other backpressure behavior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CONFLATED is like 'LATEST' in Rx, like a 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BehaviorProcess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/Subject, to store streaming 'current' state.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0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BACKPRESSURE    PRODUCER &gt; CONSUMER   BUFFER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USE BOTH RX AND CO</a:t>
            </a:r>
            <a:endParaRPr lang="en-US" sz="1100" b="1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Rendezvous does not exist in Rx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Item is always emitted, which may result in error or other backpressure behavior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CONFLATED is like 'LATEST' in Rx, like a 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BehaviorProcess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/Subject, to store streaming 'current' state.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209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USE LIBRARY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EXAMPLE </a:t>
            </a:r>
            <a:r>
              <a:rPr lang="en-US" b="1" dirty="0" err="1">
                <a:sym typeface="Wingdings" pitchFamily="2" charset="2"/>
              </a:rPr>
              <a:t>tranforms</a:t>
            </a:r>
            <a:r>
              <a:rPr lang="en-US" b="1" dirty="0">
                <a:sym typeface="Wingdings" pitchFamily="2" charset="2"/>
              </a:rPr>
              <a:t> of MAYBE &lt; T?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863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TX BETWEEN CO and Rx for a MAYBE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DONE: RECAP (title)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63910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(title)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+/- COROUTINES</a:t>
            </a:r>
            <a:endParaRPr lang="en-US" b="1" dirty="0"/>
          </a:p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9468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+ CO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- CO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9924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- CO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+ Rx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81888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+ Rx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- Rx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836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GO-BACK   CANCEL REQUEST   LEAKS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THREAD-THREAD COMMUNICATION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Back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How to cancel </a:t>
            </a:r>
            <a:r>
              <a:rPr lang="en-US" dirty="0" err="1"/>
              <a:t>GetData</a:t>
            </a:r>
            <a:r>
              <a:rPr lang="en-US" dirty="0"/>
              <a:t>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Possible leak of UI that listens to the result of </a:t>
            </a:r>
            <a:r>
              <a:rPr lang="en-US" dirty="0" err="1"/>
              <a:t>GetData</a:t>
            </a:r>
            <a:r>
              <a:rPr lang="en-US" dirty="0"/>
              <a:t>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8299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- Rx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CONCLUSION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4383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63120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29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MOVING DATA HARD   simple CALLBACK NOT ENOUGH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JUGGLING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Moving data to background thread and result to UI thread is VERY hard to do right!</a:t>
            </a:r>
          </a:p>
        </p:txBody>
      </p:sp>
    </p:spTree>
    <p:extLst>
      <p:ext uri="{BB962C8B-B14F-4D97-AF65-F5344CB8AC3E}">
        <p14:creationId xmlns:p14="http://schemas.microsoft.com/office/powerpoint/2010/main" val="99642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HARD   JUGGLING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(title)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Threading is HARD and if you do it all from scratch, you'd better face the music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3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ASK AUDIENCE: HANDS who knows RX?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WHAT IS RX</a:t>
            </a:r>
            <a:endParaRPr lang="en-US" b="1" dirty="0"/>
          </a:p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599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PULL-VS-PUSH   TIME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OBSERVABLES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36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OBSERVABLES   COLD   HOT   NOT-MARBLE-DIAGS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NEED TO BE OBSERVED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Rx has Observables.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Cold (explain) emit only if something is listening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Hot (explain) emit whether something is listening or not</a:t>
            </a:r>
          </a:p>
        </p:txBody>
      </p:sp>
    </p:spTree>
    <p:extLst>
      <p:ext uri="{BB962C8B-B14F-4D97-AF65-F5344CB8AC3E}">
        <p14:creationId xmlns:p14="http://schemas.microsoft.com/office/powerpoint/2010/main" val="3508747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OBSERVERS   LISTEN TO OBSERVABLES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REGISTRATION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Rx has Observers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They listen to objects emitted by Observables.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But before they can do so…. (next slide)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40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REGISTRATION = SUBSCRIPTION   HOT   COLD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NOT ONLY VALUES, ALSO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… observers need to subscribe to the observable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that happens, anything observables emit are received by the observers.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Anything emitted earlier is lost in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Cold observable start emitting only after something has subscribed.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17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ENDS ALL SUBS   TERMINATES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ERROR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a completion happens, the Observable terminates and it ends </a:t>
            </a:r>
            <a:r>
              <a:rPr lang="en-US" b="1" i="1" dirty="0"/>
              <a:t>all</a:t>
            </a:r>
            <a:r>
              <a:rPr lang="en-US" b="1" dirty="0"/>
              <a:t> its subscriptions</a:t>
            </a:r>
          </a:p>
        </p:txBody>
      </p:sp>
    </p:spTree>
    <p:extLst>
      <p:ext uri="{BB962C8B-B14F-4D97-AF65-F5344CB8AC3E}">
        <p14:creationId xmlns:p14="http://schemas.microsoft.com/office/powerpoint/2010/main" val="62470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INTRODUCTION   ALKMAAR   INTREPID/ACCENTURE/</a:t>
            </a:r>
            <a:r>
              <a:rPr lang="en-US" b="1" dirty="0"/>
              <a:t>KOHI</a:t>
            </a:r>
            <a:r>
              <a:rPr lang="en-US" dirty="0"/>
              <a:t>/ANDROID</a:t>
            </a:r>
            <a:br>
              <a:rPr lang="en-US" dirty="0"/>
            </a:br>
            <a:br>
              <a:rPr lang="en-US" dirty="0"/>
            </a:br>
            <a:r>
              <a:rPr lang="en-US" dirty="0">
                <a:sym typeface="Wingdings" pitchFamily="2" charset="2"/>
              </a:rPr>
              <a:t> AUDIENCE   WHAT-WILL-YOU-LEARN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endParaRPr lang="en-US" dirty="0"/>
          </a:p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I'm Anton Spaans and the picture behind me is the area where I grew up, near the city of Alkmaar in the Netherlands</a:t>
            </a:r>
            <a:br>
              <a:rPr lang="en-US" dirty="0"/>
            </a:br>
            <a:r>
              <a:rPr lang="en-US" dirty="0"/>
              <a:t>I now work for Intrepid, that is part of Accenture, as a principal software engineer and team lead on the Android team.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3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ENDS ALL SUBS ERROR   TERMINATES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END ONLY SUB…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Error can happen any time! It terminates the Observable and </a:t>
            </a:r>
            <a:r>
              <a:rPr lang="en-US" b="1" dirty="0"/>
              <a:t>ends </a:t>
            </a:r>
            <a:r>
              <a:rPr lang="en-US" b="1" i="1" dirty="0"/>
              <a:t>all</a:t>
            </a:r>
            <a:r>
              <a:rPr lang="en-US" b="1" dirty="0"/>
              <a:t> its subscriptions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 error carries the Throwable (exception) that caused this event.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 error is like a completion, but with an error/exception.</a:t>
            </a:r>
          </a:p>
        </p:txBody>
      </p:sp>
    </p:spTree>
    <p:extLst>
      <p:ext uri="{BB962C8B-B14F-4D97-AF65-F5344CB8AC3E}">
        <p14:creationId xmlns:p14="http://schemas.microsoft.com/office/powerpoint/2010/main" val="3055893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CANCEL   OBSERVABLE LIVES   MAY STOP EMITTING (HOT COLD)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HOT / COLD EXAMPLE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will cancel only one particular Subscription.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Observable lives on. It may stop emitting items if, at some point, it has no more observers listening to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21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GET-DATA NOT CALLED   TOUCH-EVENTS always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(OBSERVERS)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Here are two examples that create Observables, one Cold example, one Hot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Explain why one is hot, the other one is cold.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62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CALLBACK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HOOK THEM UP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 Observer is just like a callback.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this example, the Observers are only interest in emissions of object, not of errors or in a completion.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87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STREAM START-END HOT-COLD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REMEMBER: NOT BLOCK UI   BACKTGROUND THREAD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Hooking up the Observer to the Observable, which results in a Subscription.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For </a:t>
            </a:r>
            <a:r>
              <a:rPr lang="en-US" b="1" dirty="0"/>
              <a:t>Cold</a:t>
            </a:r>
            <a:r>
              <a:rPr lang="en-US" dirty="0"/>
              <a:t> observables, </a:t>
            </a:r>
            <a:br>
              <a:rPr lang="en-US" dirty="0"/>
            </a:br>
            <a:r>
              <a:rPr lang="en-US" dirty="0"/>
              <a:t>they start with a subscription and end with a cancelation(unless the terminate earlier)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For </a:t>
            </a:r>
            <a:r>
              <a:rPr lang="en-US" b="1" dirty="0"/>
              <a:t>Hot</a:t>
            </a:r>
            <a:r>
              <a:rPr lang="en-US" dirty="0"/>
              <a:t> observable, </a:t>
            </a:r>
            <a:br>
              <a:rPr lang="en-US" dirty="0"/>
            </a:br>
            <a:r>
              <a:rPr lang="en-US" dirty="0"/>
              <a:t>they start when created and end when they are destroyed (unless the terminate earlier); subscription doesn't matter.</a:t>
            </a:r>
          </a:p>
        </p:txBody>
      </p:sp>
    </p:spTree>
    <p:extLst>
      <p:ext uri="{BB962C8B-B14F-4D97-AF65-F5344CB8AC3E}">
        <p14:creationId xmlns:p14="http://schemas.microsoft.com/office/powerpoint/2010/main" val="4227752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GET-DATA   OPERATORS   OBSERVING-UI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GET-DATA (SUB)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Stuff is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the fetching of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tranformations</a:t>
            </a:r>
            <a:r>
              <a:rPr lang="en-US" dirty="0"/>
              <a:t> and operators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the showing of the result on the screen, the observing </a:t>
            </a:r>
          </a:p>
        </p:txBody>
      </p:sp>
    </p:spTree>
    <p:extLst>
      <p:ext uri="{BB962C8B-B14F-4D97-AF65-F5344CB8AC3E}">
        <p14:creationId xmlns:p14="http://schemas.microsoft.com/office/powerpoint/2010/main" val="4236837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GET-DATA BACKGROUND   (HOT emit on OWN THREAD)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OBSERVE (UI)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Caveat: The call to `.</a:t>
            </a:r>
            <a:r>
              <a:rPr lang="en-US" dirty="0" err="1"/>
              <a:t>subscribeOn</a:t>
            </a:r>
            <a:r>
              <a:rPr lang="en-US" dirty="0"/>
              <a:t>' usually has </a:t>
            </a:r>
            <a:r>
              <a:rPr lang="en-US" i="1" dirty="0"/>
              <a:t>no effect for </a:t>
            </a:r>
            <a:r>
              <a:rPr lang="en-US" b="1" i="1" dirty="0"/>
              <a:t>Hot</a:t>
            </a:r>
            <a:r>
              <a:rPr lang="en-US" i="1" dirty="0"/>
              <a:t> Observables</a:t>
            </a:r>
            <a:r>
              <a:rPr lang="en-US" dirty="0"/>
              <a:t>. They may emit on their own thread(s).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Here '{ </a:t>
            </a:r>
            <a:r>
              <a:rPr lang="en-US" dirty="0" err="1"/>
              <a:t>getData</a:t>
            </a:r>
            <a:r>
              <a:rPr lang="en-US" dirty="0"/>
              <a:t>(4) }' is the lambda executed as a task on the </a:t>
            </a:r>
            <a:r>
              <a:rPr lang="en-US" dirty="0" err="1"/>
              <a:t>Schedulers.io</a:t>
            </a:r>
            <a:r>
              <a:rPr lang="en-US" dirty="0"/>
              <a:t>() dispatcher.</a:t>
            </a:r>
          </a:p>
        </p:txBody>
      </p:sp>
    </p:spTree>
    <p:extLst>
      <p:ext uri="{BB962C8B-B14F-4D97-AF65-F5344CB8AC3E}">
        <p14:creationId xmlns:p14="http://schemas.microsoft.com/office/powerpoint/2010/main" val="398448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UI THREAD   HANDLES MOVING DATA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BACKPRESSURE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'</a:t>
            </a:r>
            <a:r>
              <a:rPr lang="en-US" dirty="0" err="1"/>
              <a:t>Schedulers.main</a:t>
            </a:r>
            <a:r>
              <a:rPr lang="en-US" dirty="0"/>
              <a:t>()' is short for '</a:t>
            </a:r>
            <a:r>
              <a:rPr lang="en-US" dirty="0" err="1"/>
              <a:t>AndroidSchedulers.mainThread</a:t>
            </a:r>
            <a:r>
              <a:rPr lang="en-US" dirty="0"/>
              <a:t>()'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moving of the emitted data from the Observable's emitting thread to the observing thread is all handled for you! Yeah!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Here '{ </a:t>
            </a:r>
            <a:r>
              <a:rPr lang="en-US" dirty="0" err="1"/>
              <a:t>textView.text</a:t>
            </a:r>
            <a:r>
              <a:rPr lang="en-US" dirty="0"/>
              <a:t> = it }' is the lambda executed as a task on the </a:t>
            </a:r>
            <a:r>
              <a:rPr lang="en-US" dirty="0" err="1"/>
              <a:t>Schedulers.main</a:t>
            </a:r>
            <a:r>
              <a:rPr lang="en-US" dirty="0"/>
              <a:t>() dispatcher.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8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BACKPRESSURE? SENDER sends TOO MANY ITEMS TOO FAST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SPECIAL OBSERVABLES (ONE-SHOT RESULT)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09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ONE SHOT RESULTS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(title)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'Side-effects'?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Yep, since we're not interested in the actual results, the executed task must be side-effects,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otherwise we would not need to wait for them or express interest in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AUDIENCE   WHAT-WILL-YOU-LEARN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AGENDA</a:t>
            </a:r>
            <a:br>
              <a:rPr lang="en-US" b="1" dirty="0">
                <a:sym typeface="Wingdings" pitchFamily="2" charset="2"/>
              </a:rPr>
            </a:br>
            <a:endParaRPr lang="en-US" b="1" dirty="0"/>
          </a:p>
          <a:p>
            <a:r>
              <a:rPr lang="en-US" b="1" dirty="0"/>
              <a:t>What will you learn?</a:t>
            </a:r>
            <a:br>
              <a:rPr lang="en-US" dirty="0"/>
            </a:br>
            <a:r>
              <a:rPr lang="en-US" dirty="0"/>
              <a:t>Building software that is asynchronous, even parallel, and therefore needs multiple threads, is HARD.</a:t>
            </a:r>
            <a:br>
              <a:rPr lang="en-US" dirty="0"/>
            </a:br>
            <a:r>
              <a:rPr lang="en-US" b="1" dirty="0"/>
              <a:t>Rx</a:t>
            </a:r>
            <a:r>
              <a:rPr lang="en-US" dirty="0"/>
              <a:t> (Java) is a popular solution for this and used in many mobile applications.</a:t>
            </a:r>
            <a:br>
              <a:rPr lang="en-US" dirty="0"/>
            </a:br>
            <a:r>
              <a:rPr lang="en-US" dirty="0"/>
              <a:t>Now that Kotlin offers a thing called Coroutines, would Rx still be a good choice, or should we use Coroutines instead.</a:t>
            </a:r>
          </a:p>
          <a:p>
            <a:r>
              <a:rPr lang="en-US" dirty="0"/>
              <a:t>This talk will give you some guidelines and tips which choice is best for your app's and team's needs.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34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ASK AUDIENCE: HANDS who knows Coroutines?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CONCEPT BLOCK/SUSPEND</a:t>
            </a:r>
            <a:endParaRPr lang="en-US" b="1" dirty="0"/>
          </a:p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885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SUSPEND vs BLOCKING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quickly DISECT some SUSPENDING CODE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Next</a:t>
            </a:r>
            <a:r>
              <a:rPr lang="en-US" dirty="0"/>
              <a:t> </a:t>
            </a:r>
            <a:r>
              <a:rPr lang="en-US" b="1" dirty="0"/>
              <a:t>slide</a:t>
            </a:r>
            <a:r>
              <a:rPr lang="en-US" dirty="0"/>
              <a:t> shows a bit more about 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suspending and then resuming does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switch bullets</a:t>
            </a:r>
          </a:p>
        </p:txBody>
      </p:sp>
    </p:spTree>
    <p:extLst>
      <p:ext uri="{BB962C8B-B14F-4D97-AF65-F5344CB8AC3E}">
        <p14:creationId xmlns:p14="http://schemas.microsoft.com/office/powerpoint/2010/main" val="2319868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ORDER-OF-EXEC    LOOPS   IMPERATIVE STYLE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back to SUSPEND funs   HOW ARE THEY CALLED?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 suspend function suspends at the suspend-points where it is called (the little arrow icons)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a result is returned, the suspend function resumes at its suspend-point and continues from there.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Order of execution is guaranteed. For loops, if, when, </a:t>
            </a:r>
            <a:r>
              <a:rPr lang="en-US" dirty="0" err="1"/>
              <a:t>etc</a:t>
            </a:r>
            <a:r>
              <a:rPr lang="en-US" dirty="0"/>
              <a:t> are possible. Very imperative programming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is made possible by so-called Continuations.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the JVM, a suspend function does not return a value. Instead, it has an extra parameter and that is a Continuation, a type of callback.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 suspend function suspends and resumes only if the Continuation parameter is called with a result (value or exception).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result is now treated by the compiler as the return value and it is used to continue the rest of the coroutine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next slide shows how Continuations could look like and how a coroutines handles suspend-and-resume.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7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ORDER-OF-EXEC    LOOPS   IMPERATIVE STYLE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CONTINUATIONS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 suspend function suspends at the suspend-points where it is called (the little arrow icons)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a result is returned, the suspend function resumes at its suspend-point and continues from there.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Order of execution is guaranteed. For loops, if, when, </a:t>
            </a:r>
            <a:r>
              <a:rPr lang="en-US" dirty="0" err="1"/>
              <a:t>etc</a:t>
            </a:r>
            <a:r>
              <a:rPr lang="en-US" dirty="0"/>
              <a:t> are possible. Very imperative programming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is made possible by so-called Continuations.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the JVM, a suspend function does not return a value. Instead, it has an extra parameter and that is a Continuation, a type of callback.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 suspend function suspends and resumes only if the Continuation parameter is called with a result (value or exception).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result is now treated by the compiler as the return value and it is used to continue the rest of the coroutine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next slide shows how Continuations could look like and how a coroutines handles suspend-and-resume.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08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KINDA CALLBACK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back to SUSPEND funs   HOW ARE THEY CALLED?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VERY Simplified, rewritten as a Callback Hell.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Actual compiler FLATTENS this and writes callbacks as labeled GOTO statements in a SWITCH clause.</a:t>
            </a:r>
          </a:p>
        </p:txBody>
      </p:sp>
    </p:spTree>
    <p:extLst>
      <p:ext uri="{BB962C8B-B14F-4D97-AF65-F5344CB8AC3E}">
        <p14:creationId xmlns:p14="http://schemas.microsoft.com/office/powerpoint/2010/main" val="2647616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SUSPEND compiles into REGULAR+CONT-PARAM   CALLBACK to continue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back SUSPEND funs   HOW ARE THEY CALLED?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a simplified view.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real life, the compiler does some more fancy stuff in the compiler.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Instead of returning and handling actual lambdas as shown in this slide,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</a:t>
            </a:r>
            <a:r>
              <a:rPr lang="en-US" i="1" dirty="0"/>
              <a:t>equivalent</a:t>
            </a:r>
            <a:r>
              <a:rPr lang="en-US" dirty="0"/>
              <a:t> of </a:t>
            </a:r>
            <a:r>
              <a:rPr lang="en-US" i="1" dirty="0"/>
              <a:t>GOTO</a:t>
            </a:r>
            <a:r>
              <a:rPr lang="en-US" dirty="0"/>
              <a:t> statements are used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lambdas are presented by labels and </a:t>
            </a:r>
            <a:r>
              <a:rPr lang="en-US" i="1" dirty="0"/>
              <a:t>switch</a:t>
            </a:r>
            <a:r>
              <a:rPr lang="en-US" dirty="0"/>
              <a:t> statements.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On top of that, thread scheduling and optimizations are performed and exceptions are handled as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// The missing '</a:t>
            </a:r>
            <a:r>
              <a:rPr lang="en-US" dirty="0" err="1"/>
              <a:t>andThen</a:t>
            </a:r>
            <a:r>
              <a:rPr lang="en-US" dirty="0"/>
              <a:t>' functions: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typealias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/>
              <a:t>Cont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&gt; = (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) -&gt; Unit</a:t>
            </a:r>
            <a:br>
              <a:rPr lang="en-US" dirty="0"/>
            </a:b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typealias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&gt; = (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dirty="0"/>
              <a:t>, </a:t>
            </a:r>
            <a:r>
              <a:rPr lang="en-US" dirty="0" err="1"/>
              <a:t>Cont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&gt;) -&gt; Unit</a:t>
            </a:r>
            <a:br>
              <a:rPr lang="en-US" dirty="0"/>
            </a:br>
            <a:br>
              <a:rPr lang="en-US" dirty="0"/>
            </a:b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 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&gt; </a:t>
            </a:r>
            <a:r>
              <a:rPr lang="en-US" dirty="0" err="1"/>
              <a:t>startsWith</a:t>
            </a:r>
            <a:r>
              <a:rPr lang="en-US" dirty="0"/>
              <a:t>(task: (</a:t>
            </a:r>
            <a:r>
              <a:rPr lang="en-US" dirty="0" err="1"/>
              <a:t>Cont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&gt;) -&gt; Unit): Task&lt;Unit,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&gt; = </a:t>
            </a:r>
            <a:r>
              <a:rPr lang="en-US" b="1" dirty="0">
                <a:effectLst/>
              </a:rPr>
              <a:t>{ </a:t>
            </a:r>
            <a:r>
              <a:rPr lang="en-US" dirty="0"/>
              <a:t>_, </a:t>
            </a:r>
            <a:r>
              <a:rPr lang="en-US" dirty="0" err="1"/>
              <a:t>contA</a:t>
            </a:r>
            <a:r>
              <a:rPr lang="en-US" dirty="0"/>
              <a:t> </a:t>
            </a:r>
            <a:r>
              <a:rPr lang="en-US" b="1" dirty="0">
                <a:effectLst/>
              </a:rPr>
              <a:t>-&gt; </a:t>
            </a:r>
            <a:r>
              <a:rPr lang="en-US" dirty="0"/>
              <a:t>task(</a:t>
            </a:r>
            <a:r>
              <a:rPr lang="en-US" dirty="0" err="1"/>
              <a:t>contA</a:t>
            </a:r>
            <a:r>
              <a:rPr lang="en-US" dirty="0"/>
              <a:t>) </a:t>
            </a:r>
            <a:r>
              <a:rPr lang="en-US" b="1" dirty="0">
                <a:effectLst/>
              </a:rPr>
              <a:t>}</a:t>
            </a:r>
            <a:br>
              <a:rPr lang="en-US" b="1" dirty="0">
                <a:effectLst/>
              </a:rPr>
            </a:br>
            <a:br>
              <a:rPr lang="en-US" b="1" dirty="0">
                <a:effectLst/>
              </a:rPr>
            </a:b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 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dirty="0"/>
              <a:t>&gt; 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dirty="0"/>
              <a:t>&gt;.</a:t>
            </a:r>
            <a:r>
              <a:rPr lang="en-US" dirty="0" err="1"/>
              <a:t>andThen</a:t>
            </a:r>
            <a:r>
              <a:rPr lang="en-US" dirty="0"/>
              <a:t>(task: 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dirty="0"/>
              <a:t>&gt;): 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dirty="0"/>
              <a:t>&gt; = </a:t>
            </a:r>
            <a:r>
              <a:rPr lang="en-US" b="1" dirty="0">
                <a:effectLst/>
              </a:rPr>
              <a:t>{ </a:t>
            </a:r>
            <a:r>
              <a:rPr lang="en-US" dirty="0" err="1"/>
              <a:t>valueA</a:t>
            </a:r>
            <a:r>
              <a:rPr lang="en-US" dirty="0"/>
              <a:t>, </a:t>
            </a:r>
            <a:r>
              <a:rPr lang="en-US" dirty="0" err="1"/>
              <a:t>contC</a:t>
            </a:r>
            <a:r>
              <a:rPr lang="en-US" dirty="0"/>
              <a:t> </a:t>
            </a:r>
            <a:r>
              <a:rPr lang="en-US" b="1" dirty="0">
                <a:effectLst/>
              </a:rPr>
              <a:t>-&gt;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    </a:t>
            </a:r>
            <a:r>
              <a:rPr lang="en-US" dirty="0"/>
              <a:t>invoke(</a:t>
            </a:r>
            <a:r>
              <a:rPr lang="en-US" dirty="0" err="1"/>
              <a:t>valueA</a:t>
            </a:r>
            <a:r>
              <a:rPr lang="en-US" dirty="0"/>
              <a:t>) </a:t>
            </a:r>
            <a:r>
              <a:rPr lang="en-US" b="1" dirty="0">
                <a:effectLst/>
              </a:rPr>
              <a:t>{ </a:t>
            </a:r>
            <a:r>
              <a:rPr lang="en-US" dirty="0" err="1"/>
              <a:t>valueB</a:t>
            </a:r>
            <a:r>
              <a:rPr lang="en-US" dirty="0"/>
              <a:t> </a:t>
            </a:r>
            <a:r>
              <a:rPr lang="en-US" b="1" dirty="0">
                <a:effectLst/>
              </a:rPr>
              <a:t>-&gt;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        </a:t>
            </a:r>
            <a:r>
              <a:rPr lang="en-US" dirty="0"/>
              <a:t>task(</a:t>
            </a:r>
            <a:r>
              <a:rPr lang="en-US" dirty="0" err="1"/>
              <a:t>valueB</a:t>
            </a:r>
            <a:r>
              <a:rPr lang="en-US" dirty="0"/>
              <a:t>, </a:t>
            </a:r>
            <a:r>
              <a:rPr lang="en-US" dirty="0" err="1"/>
              <a:t>contC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effectLst/>
              </a:rPr>
              <a:t>}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}</a:t>
            </a:r>
            <a:br>
              <a:rPr lang="en-US" b="1" dirty="0">
                <a:effectLst/>
              </a:rPr>
            </a:br>
            <a:endParaRPr lang="en-US" b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 </a:t>
            </a:r>
            <a:r>
              <a:rPr lang="en-US" dirty="0"/>
              <a:t>task(body: () -&gt; Unit) = </a:t>
            </a:r>
            <a:r>
              <a:rPr lang="en-US" i="1" dirty="0">
                <a:effectLst/>
              </a:rPr>
              <a:t>run</a:t>
            </a:r>
            <a:r>
              <a:rPr lang="en-US" dirty="0"/>
              <a:t>(body)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>
                <a:effectLst/>
              </a:rPr>
              <a:t>The 'task' function here function could be 'thread' or some other scheduling strategy.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94556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CALL SUSPEND FUNS   JOB/CO TIED TOGETHER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DISPATCHER(run-in-threads)    JOB   CO-CONTEXT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18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CO-CONTEXT: </a:t>
            </a:r>
            <a:r>
              <a:rPr lang="en-US" b="1" i="1" dirty="0"/>
              <a:t>HOW</a:t>
            </a:r>
            <a:r>
              <a:rPr lang="en-US" b="1" dirty="0"/>
              <a:t> CO RUNS    </a:t>
            </a:r>
            <a:br>
              <a:rPr lang="en-US" b="1" dirty="0"/>
            </a:br>
            <a:r>
              <a:rPr lang="en-US" b="1" dirty="0"/>
              <a:t>SCOPE: for INHERITING CONTEXT   tie LIFECYCLE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EXAMPLE JOB-&gt;CHILD-JOBS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, the Dispatcher -&gt; and the Dispatcher</a:t>
            </a:r>
          </a:p>
        </p:txBody>
      </p:sp>
    </p:spTree>
    <p:extLst>
      <p:ext uri="{BB962C8B-B14F-4D97-AF65-F5344CB8AC3E}">
        <p14:creationId xmlns:p14="http://schemas.microsoft.com/office/powerpoint/2010/main" val="882292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3 JOBS: 1 PARENT, 2 CHILDREN    ENDING/CANCELING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EXAMINE CANCELATION bit MORE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launch and </a:t>
            </a:r>
            <a:r>
              <a:rPr lang="en-US" dirty="0" err="1"/>
              <a:t>async</a:t>
            </a:r>
            <a:r>
              <a:rPr lang="en-US" dirty="0"/>
              <a:t> return Jobs.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28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JOB HIERARCHY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JOB CANCELATION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Stopping is failing or canceling: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Canceling is failing with a </a:t>
            </a:r>
            <a:r>
              <a:rPr lang="en-US" dirty="0" err="1"/>
              <a:t>CancelationException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Failing is failing with any Throwable but a </a:t>
            </a:r>
            <a:r>
              <a:rPr lang="en-US" dirty="0" err="1"/>
              <a:t>CancelationException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94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bc32601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bc32601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AGENDA   FLOW of TALK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(title)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CANCEL CHILDREN ALSO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()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0428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CANCEL CHILDREN ALSO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VICE-VERSA (CHLD STOPS then Job stops)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Binding the lifecycle of the Job to all its children, grandchildren,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7987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CANCEL-or-ERROR    STOP PARENT JOB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()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Fast failing on a (partial) error, be it a proper error or a cancelation,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preventing the need to explicitly handle error or cancelation conditions in the code.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somewhat like the </a:t>
            </a:r>
            <a:r>
              <a:rPr lang="en-US" dirty="0" err="1"/>
              <a:t>onError</a:t>
            </a:r>
            <a:r>
              <a:rPr lang="en-US" dirty="0"/>
              <a:t> handing for </a:t>
            </a:r>
            <a:r>
              <a:rPr lang="en-US" dirty="0" err="1"/>
              <a:t>ReactiveX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8194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STOP PARENT JOB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STOP SIBLINGS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6762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STOP CHILDREN OF PARENT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SUPERVISOR-JOB is DIFFERENT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7320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DO NOT STOP PARENT JOB</a:t>
            </a:r>
            <a:br>
              <a:rPr lang="en-US" b="1" dirty="0"/>
            </a:b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à"/>
              <a:tabLst/>
              <a:defRPr/>
            </a:pPr>
            <a:r>
              <a:rPr lang="en-US" b="1" dirty="0">
                <a:sym typeface="Wingdings" pitchFamily="2" charset="2"/>
              </a:rPr>
              <a:t>NOTE: CANCEL without or WITH ERROR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 err="1"/>
              <a:t>SupervisorJob</a:t>
            </a:r>
            <a:r>
              <a:rPr lang="en-US" dirty="0"/>
              <a:t> is a subclass of Job that can be used to tie the lifecycle of another non-coroutine object to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lifecycles of all the Jobs that that non-coroutine object may spawn.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of these Jobs should never cancel the </a:t>
            </a:r>
            <a:r>
              <a:rPr lang="en-US" b="1" dirty="0"/>
              <a:t>other</a:t>
            </a:r>
            <a:r>
              <a:rPr lang="en-US" dirty="0"/>
              <a:t> sibling jobs.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Eg</a:t>
            </a:r>
            <a:r>
              <a:rPr lang="en-US" dirty="0"/>
              <a:t> you could tie a </a:t>
            </a:r>
            <a:r>
              <a:rPr lang="en-US" dirty="0" err="1"/>
              <a:t>SupervisorJob</a:t>
            </a:r>
            <a:r>
              <a:rPr lang="en-US" dirty="0"/>
              <a:t> to a Fragment, or a ViewModel, etc.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7245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REEXAMINE CANCELATION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 err="1">
                <a:sym typeface="Wingdings" pitchFamily="2" charset="2"/>
              </a:rPr>
              <a:t>launc</a:t>
            </a:r>
            <a:r>
              <a:rPr lang="en-US" b="1" dirty="0">
                <a:sym typeface="Wingdings" pitchFamily="2" charset="2"/>
              </a:rPr>
              <a:t>/</a:t>
            </a:r>
            <a:r>
              <a:rPr lang="en-US" b="1" dirty="0" err="1">
                <a:sym typeface="Wingdings" pitchFamily="2" charset="2"/>
              </a:rPr>
              <a:t>async</a:t>
            </a:r>
            <a:r>
              <a:rPr lang="en-US" b="1" dirty="0">
                <a:sym typeface="Wingdings" pitchFamily="2" charset="2"/>
              </a:rPr>
              <a:t> are CO-BUILDERS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8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WHY? NEED TO CALL SUSPEND-FUNS    INHERIT CO-CONTEXT   HOT (RUN on CALL)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LAZY to make COLD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runBlocking</a:t>
            </a:r>
            <a:r>
              <a:rPr lang="en-US" dirty="0"/>
              <a:t> for main/tests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runBlocking</a:t>
            </a:r>
            <a:r>
              <a:rPr lang="en-US" dirty="0"/>
              <a:t> for making something blocking that </a:t>
            </a:r>
            <a:r>
              <a:rPr lang="en-US" b="1" i="1" dirty="0"/>
              <a:t>must</a:t>
            </a:r>
            <a:r>
              <a:rPr lang="en-US" dirty="0"/>
              <a:t> use suspend-funs.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49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COLD = RUN ONLY WHEN NEEDED (start(), await())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COLD SUSPEND FUNs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7266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COLD = RUN ONLY WHEN NEEDED (invoke())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SUSPEND or DEFERRED: USE CONVENTION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70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(title)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UI MAIN THREAD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3963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JUST CONVENTION   SELF-DOC   NO-COMPILE-ERROR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If SUSPEND with PARALLEL? What then?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This convention is not enforced by compiler.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But try to adhere to it; this makes your code self-documenting in some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51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 err="1"/>
              <a:t>coroutineScope</a:t>
            </a:r>
            <a:r>
              <a:rPr lang="en-US" b="1" dirty="0"/>
              <a:t> FUN   INHERIT OUTER/PARENT/CALLING SCOPE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SINGLE values so far    CHANNELS for </a:t>
            </a:r>
            <a:r>
              <a:rPr lang="en-US" b="1" dirty="0" err="1">
                <a:sym typeface="Wingdings" pitchFamily="2" charset="2"/>
              </a:rPr>
              <a:t>Flowables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The scope on which launch and </a:t>
            </a:r>
            <a:r>
              <a:rPr lang="en-US" dirty="0" err="1"/>
              <a:t>async</a:t>
            </a:r>
            <a:r>
              <a:rPr lang="en-US" dirty="0"/>
              <a:t> will be called is inherited from the scope in which this 'suspend fun' is called.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`</a:t>
            </a:r>
            <a:r>
              <a:rPr lang="en-US" dirty="0" err="1"/>
              <a:t>coroutineScope</a:t>
            </a:r>
            <a:r>
              <a:rPr lang="en-US" dirty="0"/>
              <a:t>` function makes sure of that and provides 'this : </a:t>
            </a:r>
            <a:r>
              <a:rPr lang="en-US" dirty="0" err="1"/>
              <a:t>CoroutineScope</a:t>
            </a:r>
            <a:r>
              <a:rPr lang="en-US" dirty="0"/>
              <a:t>' in its lambda.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5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SENDING   RECEIVING   send/receive suspend fun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As you can see CHANNEL is both SEND&amp;RECEIVE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44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CHANNEL implements SEND&amp;RECEIVE   BUFFER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BUFFER TYPES form BACKPRESSURE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36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BACKPRESSURE? SENDER sends TOO MANY ITEMS TOO FAST</a:t>
            </a:r>
            <a:br>
              <a:rPr lang="en-US" b="1" dirty="0"/>
            </a:b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à"/>
              <a:tabLst/>
              <a:defRPr/>
            </a:pPr>
            <a:r>
              <a:rPr lang="en-US" b="1" dirty="0">
                <a:sym typeface="Wingdings" pitchFamily="2" charset="2"/>
              </a:rPr>
              <a:t>CONFLATED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Make </a:t>
            </a:r>
            <a:r>
              <a:rPr lang="en-US" dirty="0" err="1"/>
              <a:t>collapsable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560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STATE   BEHAVIOR-PROCESSOR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UNLIMITED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Like </a:t>
            </a:r>
            <a:r>
              <a:rPr lang="en-US" dirty="0" err="1"/>
              <a:t>BehaviorSubject</a:t>
            </a:r>
            <a:r>
              <a:rPr lang="en-US" dirty="0"/>
              <a:t>/Processor for Rx.</a:t>
            </a:r>
          </a:p>
        </p:txBody>
      </p:sp>
    </p:spTree>
    <p:extLst>
      <p:ext uri="{BB962C8B-B14F-4D97-AF65-F5344CB8AC3E}">
        <p14:creationId xmlns:p14="http://schemas.microsoft.com/office/powerpoint/2010/main" val="27259351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SEND as must as fast you want   MEMORY issues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FIXED SIZE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761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SUSPEND when BUFFER FULL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1 CHANNEL, more than one SENDER or CONSUMER: FAN-OUT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824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DIVIDE WORKLOAD   DISTRIBUTED COMPUTING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OTHER WAY AROUND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373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CONSOLIDATE PROCESSING 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MERGE: More than 1 CHANNEL, one CONSUMER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11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UI MAIN THREAD   SMOOTH   NO-JANK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GET-DATA   BLOCK MAIN THREAD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78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SELECT FIRST AVAILABLE ITEM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DONE (title)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783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r>
              <a:rPr lang="en-US" sz="1400" b="1" u="sng" dirty="0"/>
              <a:t>Q&amp;A style </a:t>
            </a:r>
            <a:r>
              <a:rPr lang="en-US" b="1" dirty="0"/>
              <a:t>for code-examples</a:t>
            </a:r>
          </a:p>
        </p:txBody>
      </p:sp>
    </p:spTree>
    <p:extLst>
      <p:ext uri="{BB962C8B-B14F-4D97-AF65-F5344CB8AC3E}">
        <p14:creationId xmlns:p14="http://schemas.microsoft.com/office/powerpoint/2010/main" val="27905184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IMPERATIVE   SEQUENTIAL   NO SPECIAL OPERATORS</a:t>
            </a:r>
            <a:br>
              <a:rPr lang="en-US" b="1" dirty="0"/>
            </a:br>
            <a:r>
              <a:rPr lang="en-US" b="1" dirty="0"/>
              <a:t>FUNCTIONAL   NEED OPERATORS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TRANSFORMING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Imperative/Sequential</a:t>
            </a:r>
          </a:p>
        </p:txBody>
      </p:sp>
    </p:spTree>
    <p:extLst>
      <p:ext uri="{BB962C8B-B14F-4D97-AF65-F5344CB8AC3E}">
        <p14:creationId xmlns:p14="http://schemas.microsoft.com/office/powerpoint/2010/main" val="25688189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IMPERATIVE   SEQUENTIAL   NO SPECIAL OPERATORS</a:t>
            </a:r>
            <a:br>
              <a:rPr lang="en-US" b="1" dirty="0"/>
            </a:br>
            <a:r>
              <a:rPr lang="en-US" b="1" dirty="0"/>
              <a:t>FUNCTIONAL   NEED OPERATORS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TRANSFORMING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Imperative/Sequential</a:t>
            </a:r>
          </a:p>
        </p:txBody>
      </p:sp>
    </p:spTree>
    <p:extLst>
      <p:ext uri="{BB962C8B-B14F-4D97-AF65-F5344CB8AC3E}">
        <p14:creationId xmlns:p14="http://schemas.microsoft.com/office/powerpoint/2010/main" val="7622473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REGULAR IMPERATIVE CODE</a:t>
            </a:r>
            <a:br>
              <a:rPr lang="en-US" b="1" dirty="0"/>
            </a:br>
            <a:r>
              <a:rPr lang="en-US" b="1" dirty="0"/>
              <a:t>Rx MAP OPERATOR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RESULT from other RESULT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445452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REGULAR IMPERATIVE CODE</a:t>
            </a:r>
            <a:br>
              <a:rPr lang="en-US" b="1" dirty="0"/>
            </a:br>
            <a:r>
              <a:rPr lang="en-US" b="1" dirty="0"/>
              <a:t>Rx MAP OPERATOR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RESULT from other RESULT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51890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REGULAR IMPERATIVE CODE</a:t>
            </a:r>
            <a:br>
              <a:rPr lang="en-US" b="1" dirty="0"/>
            </a:br>
            <a:r>
              <a:rPr lang="en-US" b="1" dirty="0"/>
              <a:t>RX FUNCTIONAL  FLATMAP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GET CONCURRENT, USE SEQUENTIAL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62237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REGULAR IMPERATIVE CODE</a:t>
            </a:r>
            <a:br>
              <a:rPr lang="en-US" b="1" dirty="0"/>
            </a:br>
            <a:r>
              <a:rPr lang="en-US" b="1" dirty="0"/>
              <a:t>RX FUNCTIONAL  FLATMAP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GET CONCURRENT, USE SEQUENTIAL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59765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 CONCURRENT, WAITS IN-ORDER</a:t>
            </a:r>
            <a:br>
              <a:rPr lang="en-US" b="1" dirty="0"/>
            </a:br>
            <a:r>
              <a:rPr lang="en-US" b="1" dirty="0"/>
              <a:t>RX FUNCTIONAL   ZIP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GETS CONCURRENT, USE CONCURRENT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98657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 CONCURRENT, WAITS IN-ORDER</a:t>
            </a:r>
            <a:br>
              <a:rPr lang="en-US" b="1" dirty="0"/>
            </a:br>
            <a:r>
              <a:rPr lang="en-US" b="1" dirty="0"/>
              <a:t>RX FUNCTIONAL   ZIP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GETS CONCURRENT, USE CONCURRENT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2411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GET DATA BLOCKS MAIN THREAD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WHAT IF GET-DATA NOT ON MAIN THREAD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7205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 CONCURRENT, WAITS OUT-OF-ORDER</a:t>
            </a:r>
            <a:br>
              <a:rPr lang="en-US" b="1" dirty="0"/>
            </a:br>
            <a:r>
              <a:rPr lang="en-US" b="1" dirty="0"/>
              <a:t>FOR becomes Flowable, FLATMAP operator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SHARE RESULTS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296582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 CONCURRENT, WAITS OUT-OF-ORDER</a:t>
            </a:r>
            <a:br>
              <a:rPr lang="en-US" b="1" dirty="0"/>
            </a:br>
            <a:r>
              <a:rPr lang="en-US" b="1" dirty="0"/>
              <a:t>FOR becomes Flowable, FLATMAP operator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SHARE RESULTS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931246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437948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283163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runs CO ONCE, shares RESULT MANY TIMES</a:t>
            </a:r>
            <a:br>
              <a:rPr lang="en-US" b="1" dirty="0"/>
            </a:br>
            <a:r>
              <a:rPr lang="en-US" b="1" dirty="0"/>
              <a:t>RX CACHE OPERATOR   both are COLD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IF/WHEN/LOOPS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Make LAZY yellow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Only the first call to 'await' will cause the call to `</a:t>
            </a:r>
            <a:r>
              <a:rPr lang="en-US" b="0" dirty="0" err="1"/>
              <a:t>getActor</a:t>
            </a:r>
            <a:r>
              <a:rPr lang="en-US" b="0" dirty="0"/>
              <a:t>` to happen.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Any subsequent calls to 'await' will suspend until the result of the call to '</a:t>
            </a:r>
            <a:r>
              <a:rPr lang="en-US" b="0" dirty="0" err="1"/>
              <a:t>getActor</a:t>
            </a:r>
            <a:r>
              <a:rPr lang="en-US" b="0" dirty="0"/>
              <a:t>' has been obtained.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Any subsequent calls to 'await' after that just will return the already obtained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Note that both the Co and Rx versions are 'cold' streams.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Co: Needs a call to await before </a:t>
            </a:r>
            <a:r>
              <a:rPr lang="en-US" b="0" dirty="0" err="1"/>
              <a:t>getActor</a:t>
            </a:r>
            <a:r>
              <a:rPr lang="en-US" b="0" dirty="0"/>
              <a:t> is called.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Rx: Needs a call to subscribe before the data is actually fetched.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944256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runs CO ONCE, shares RESULT MANY TIMES</a:t>
            </a:r>
            <a:br>
              <a:rPr lang="en-US" b="1" dirty="0"/>
            </a:br>
            <a:r>
              <a:rPr lang="en-US" b="1" dirty="0"/>
              <a:t>RX CACHE OPERATOR   both are COLD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IF/WHEN/LOOPS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Make LAZY yellow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Only the first call to 'await' will cause the call to `</a:t>
            </a:r>
            <a:r>
              <a:rPr lang="en-US" b="0" dirty="0" err="1"/>
              <a:t>getActor</a:t>
            </a:r>
            <a:r>
              <a:rPr lang="en-US" b="0" dirty="0"/>
              <a:t>` to happen.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Any subsequent calls to 'await' will suspend until the result of the call to '</a:t>
            </a:r>
            <a:r>
              <a:rPr lang="en-US" b="0" dirty="0" err="1"/>
              <a:t>getActor</a:t>
            </a:r>
            <a:r>
              <a:rPr lang="en-US" b="0" dirty="0"/>
              <a:t>' has been obtained.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Any subsequent calls to 'await' after that just will return the already obtained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Note that both the Co and Rx versions are 'cold' streams.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Co: Needs a call to await before </a:t>
            </a:r>
            <a:r>
              <a:rPr lang="en-US" b="0" dirty="0" err="1"/>
              <a:t>getActor</a:t>
            </a:r>
            <a:r>
              <a:rPr lang="en-US" b="0" dirty="0"/>
              <a:t> is called.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Rx: Needs a call to subscribe before the data is actually fetched.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531001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FLOW CONTROL   TRIVIAL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Rx HARD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171309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NOT MANY LINES   but COGNITIVE LOAD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ERRORs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24560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NOT MANY LINES   but COGNITIVE LOAD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ERRORs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278446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Common TRY/CATCH</a:t>
            </a:r>
            <a:br>
              <a:rPr lang="en-US" b="1" dirty="0"/>
            </a:br>
            <a:r>
              <a:rPr lang="en-US" b="1" dirty="0"/>
              <a:t>RX ONERRORRETURN </a:t>
            </a:r>
            <a:r>
              <a:rPr lang="en-US" b="1" dirty="0" err="1"/>
              <a:t>ONERRORNEXT,etc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SCHEDULING for UI (observer)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5087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en-US" b="1" dirty="0">
                <a:sym typeface="Wingdings" pitchFamily="2" charset="2"/>
              </a:rPr>
              <a:t>NOT MAIN THREAD   BACKGROUND THREAD   DATA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lvl="0" indent="0">
              <a:buNone/>
            </a:pPr>
            <a:r>
              <a:rPr lang="en-US" b="1" dirty="0">
                <a:sym typeface="Wingdings" pitchFamily="2" charset="2"/>
              </a:rPr>
              <a:t> (title)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This is basically the problem to solve, to make easier.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Move blocking code to a background thread, providing it with some input, if needed.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Get notified when background process is done and get the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847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Common TRY/CATCH</a:t>
            </a:r>
            <a:br>
              <a:rPr lang="en-US" b="1" dirty="0"/>
            </a:br>
            <a:r>
              <a:rPr lang="en-US" b="1" dirty="0"/>
              <a:t>RX ONERRORRETURN </a:t>
            </a:r>
            <a:r>
              <a:rPr lang="en-US" b="1" dirty="0" err="1"/>
              <a:t>ONERRORNEXT,etc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SCHEDULING for UI (observer)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147782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DISPATCH for OBSERVING RESULT   STRUCT CONCURR.</a:t>
            </a:r>
            <a:br>
              <a:rPr lang="en-US" b="1" dirty="0"/>
            </a:br>
            <a:r>
              <a:rPr lang="en-US" b="1" dirty="0"/>
              <a:t>RX SCHEDULER for OBSERVING   POINTS DOWNWARDS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SCHEDULING GET-DATA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516769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DISPATCH for OBSERVING RESULT   STRUCT CONCURR.</a:t>
            </a:r>
            <a:br>
              <a:rPr lang="en-US" b="1" dirty="0"/>
            </a:br>
            <a:r>
              <a:rPr lang="en-US" b="1" dirty="0"/>
              <a:t>RX SCHEDULER for OBSERVING   POINTS DOWNWARDS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SCHEDULING GET-DATA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850456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'Sub' NOT IN CO. </a:t>
            </a:r>
            <a:br>
              <a:rPr lang="en-US" b="1" dirty="0"/>
            </a:br>
            <a:r>
              <a:rPr lang="en-US" b="1" dirty="0"/>
              <a:t>LOWEST </a:t>
            </a:r>
            <a:r>
              <a:rPr lang="en-US" b="1" dirty="0" err="1"/>
              <a:t>withContext</a:t>
            </a:r>
            <a:r>
              <a:rPr lang="en-US" b="1" dirty="0"/>
              <a:t> is Subscribe-Thread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MULTIPLE RESULTS  -&gt;  STREAMS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b="0" dirty="0"/>
            </a:b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Note that concept of subscription does not exist for Coroutines!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The analogy breaks down a bit and </a:t>
            </a:r>
            <a:r>
              <a:rPr lang="en-US" b="0" dirty="0" err="1"/>
              <a:t>withContext</a:t>
            </a:r>
            <a:r>
              <a:rPr lang="en-US" b="0" dirty="0"/>
              <a:t> can be called as many times as needed,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like with '</a:t>
            </a:r>
            <a:r>
              <a:rPr lang="en-US" b="0" dirty="0" err="1"/>
              <a:t>observeOn</a:t>
            </a:r>
            <a:r>
              <a:rPr lang="en-US" b="0" dirty="0"/>
              <a:t>(…)'.</a:t>
            </a:r>
          </a:p>
        </p:txBody>
      </p:sp>
    </p:spTree>
    <p:extLst>
      <p:ext uri="{BB962C8B-B14F-4D97-AF65-F5344CB8AC3E}">
        <p14:creationId xmlns:p14="http://schemas.microsoft.com/office/powerpoint/2010/main" val="1171081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'Sub' NOT IN CO. </a:t>
            </a:r>
            <a:br>
              <a:rPr lang="en-US" b="1" dirty="0"/>
            </a:br>
            <a:r>
              <a:rPr lang="en-US" b="1" dirty="0"/>
              <a:t>LOWEST </a:t>
            </a:r>
            <a:r>
              <a:rPr lang="en-US" b="1" dirty="0" err="1"/>
              <a:t>withContext</a:t>
            </a:r>
            <a:r>
              <a:rPr lang="en-US" b="1" dirty="0"/>
              <a:t> is Subscribe-Thread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MULTIPLE RESULTS  -&gt;  STREAMS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b="0" dirty="0"/>
            </a:b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Note that concept of subscription does not exist for Coroutines!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The analogy breaks down a bit and </a:t>
            </a:r>
            <a:r>
              <a:rPr lang="en-US" b="0" dirty="0" err="1"/>
              <a:t>withContext</a:t>
            </a:r>
            <a:r>
              <a:rPr lang="en-US" b="0" dirty="0"/>
              <a:t> can be called as many times as needed,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like with '</a:t>
            </a:r>
            <a:r>
              <a:rPr lang="en-US" b="0" dirty="0" err="1"/>
              <a:t>observeOn</a:t>
            </a:r>
            <a:r>
              <a:rPr lang="en-US" b="0" dirty="0"/>
              <a:t>(…)'.</a:t>
            </a:r>
          </a:p>
        </p:txBody>
      </p:sp>
    </p:spTree>
    <p:extLst>
      <p:ext uri="{BB962C8B-B14F-4D97-AF65-F5344CB8AC3E}">
        <p14:creationId xmlns:p14="http://schemas.microsoft.com/office/powerpoint/2010/main" val="3930493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CHANNELS for CO   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USE FOR LOOP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458347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LOOP using CHANNEL ITERATOR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WHILE loop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6907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LOOP   RECEIVE(throws) or RECEIVEORNULL</a:t>
            </a:r>
            <a:br>
              <a:rPr lang="en-US" b="1" dirty="0"/>
            </a:br>
            <a:r>
              <a:rPr lang="en-US" b="1" dirty="0"/>
              <a:t>FLOWABLEs (OBSERVABLEs PUBLISHERs) with SUBSCRIBE to make it all run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WRITING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188804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LOOP   RECEIVE(throws) or RECEIVEORNULL</a:t>
            </a:r>
            <a:br>
              <a:rPr lang="en-US" b="1" dirty="0"/>
            </a:br>
            <a:r>
              <a:rPr lang="en-US" b="1" dirty="0"/>
              <a:t>FLOWABLEs (OBSERVABLEs PUBLISHERs) with SUBSCRIBE to make it all run</a:t>
            </a:r>
            <a:br>
              <a:rPr lang="en-US" b="1" dirty="0"/>
            </a:b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à"/>
              <a:tabLst/>
              <a:defRPr/>
            </a:pPr>
            <a:r>
              <a:rPr lang="en-US" b="1" dirty="0">
                <a:sym typeface="Wingdings" pitchFamily="2" charset="2"/>
              </a:rPr>
              <a:t>WRITING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Equal: Rx subscription model/cold: Co Imperative Programming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381964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WRITE IMMEDIATELY    BACKPRESSURE   </a:t>
            </a:r>
            <a:br>
              <a:rPr lang="en-US" b="1" dirty="0"/>
            </a:br>
            <a:r>
              <a:rPr lang="en-US" b="1" dirty="0"/>
              <a:t>Rx WRITE on SUBSCRIPTION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FROM CHANNEL TO CHANNEL   PIPE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037876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THREADS HARD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CALLBACK HELL   P.O.DOOM</a:t>
            </a:r>
            <a:endParaRPr lang="en-US" dirty="0"/>
          </a:p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4616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WRITE IMMEDIATELY    BACKPRESSURE   </a:t>
            </a:r>
            <a:br>
              <a:rPr lang="en-US" b="1" dirty="0"/>
            </a:br>
            <a:r>
              <a:rPr lang="en-US" b="1" dirty="0"/>
              <a:t>Rx WRITE on SUBSCRIPTION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FROM CHANNEL TO CHANNEL   PIPE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36847501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 RECEIVE – SEND simple (HOT)</a:t>
            </a:r>
            <a:br>
              <a:rPr lang="en-US" b="1" dirty="0"/>
            </a:br>
            <a:r>
              <a:rPr lang="en-US" b="1" dirty="0"/>
              <a:t>Rx FLATMPP   Rx does NOTHING here (COLD)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 CHANNEL OPERATORs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4697634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 RECEIVE – SEND simple (HOT)</a:t>
            </a:r>
            <a:br>
              <a:rPr lang="en-US" b="1" dirty="0"/>
            </a:br>
            <a:r>
              <a:rPr lang="en-US" b="1" dirty="0"/>
              <a:t>Rx FLATMPP   Rx does NOTHING here (COLD)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 CHANNEL OPERATORs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5722812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MAP OPERATOR does CONSUMEACH and SEND IMMEDIATELY (HOT)</a:t>
            </a:r>
            <a:br>
              <a:rPr lang="en-US" b="1" dirty="0"/>
            </a:br>
            <a:r>
              <a:rPr lang="en-US" b="1" dirty="0"/>
              <a:t>Rx MAP OPERATOR does NOTHING until SUBSCRIBE </a:t>
            </a:r>
            <a:r>
              <a:rPr lang="en-US" b="1"/>
              <a:t>(COLD)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STATELESS STREAMS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Co's "</a:t>
            </a: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function will start a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in the source Channel, like in the previous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Rx' "map" doesn't cause the Observable to start emitting values. It just sets up the chain.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5065908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MAP OPERATOR does CONSUMEACH and SEND IMMEDIATELY (HOT)</a:t>
            </a:r>
            <a:br>
              <a:rPr lang="en-US" b="1" dirty="0"/>
            </a:br>
            <a:r>
              <a:rPr lang="en-US" b="1" dirty="0"/>
              <a:t>Rx MAP OPERATOR does NOTHING until SUBSCRIBE </a:t>
            </a:r>
            <a:r>
              <a:rPr lang="en-US" b="1"/>
              <a:t>(COLD)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STATELESS STREAMS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Co's "</a:t>
            </a: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function will start a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in the source Channel, like in the previous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Rx' "map" doesn't cause the Observable to start emitting values. It just sets up the chain.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660616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 BROADCASTCHANNEL   again; SEND called asap</a:t>
            </a:r>
            <a:br>
              <a:rPr lang="en-US" b="1" dirty="0"/>
            </a:br>
            <a:r>
              <a:rPr lang="en-US" b="1" dirty="0"/>
              <a:t>RX PROCESSOR/SUBJECT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STREAM CUSTOM OPERATORS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3952152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 BROADCASTCHANNEL   again; SEND called asap</a:t>
            </a:r>
            <a:br>
              <a:rPr lang="en-US" b="1" dirty="0"/>
            </a:br>
            <a:r>
              <a:rPr lang="en-US" b="1" dirty="0"/>
              <a:t>RX PROCESSOR/SUBJECT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STREAM CUSTOM OPERATORS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2018084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CHANNEL OPERATORs start PRODUCER (HOT)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Rx OPERATORs…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 like the previous slide with the "map" function,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Co's "</a:t>
            </a: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function will start a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in the source Channel, like in the previous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Rx' "filter" doesn't cause the Observable to start emitting values. It just sets up the chain.</a:t>
            </a:r>
          </a:p>
        </p:txBody>
      </p:sp>
    </p:spTree>
    <p:extLst>
      <p:ext uri="{BB962C8B-B14F-4D97-AF65-F5344CB8AC3E}">
        <p14:creationId xmlns:p14="http://schemas.microsoft.com/office/powerpoint/2010/main" val="34814495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Rx Operator DON’T START PRODUCER (COLD)</a:t>
            </a:r>
            <a:br>
              <a:rPr lang="en-US" b="1" dirty="0"/>
            </a:b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à"/>
              <a:tabLst/>
              <a:defRPr/>
            </a:pPr>
            <a:r>
              <a:rPr lang="en-US" b="1" dirty="0">
                <a:sym typeface="Wingdings" pitchFamily="2" charset="2"/>
              </a:rPr>
              <a:t>CUSTOM OPERATOR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 like the previous slide with the "map" function,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Co's "</a:t>
            </a: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function will start a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in the source Channel, like in the previous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Rx' "filter" doesn't cause the Observable to start emitting values. It just sets up the chain.</a:t>
            </a:r>
          </a:p>
        </p:txBody>
      </p:sp>
    </p:spTree>
    <p:extLst>
      <p:ext uri="{BB962C8B-B14F-4D97-AF65-F5344CB8AC3E}">
        <p14:creationId xmlns:p14="http://schemas.microsoft.com/office/powerpoint/2010/main" val="5643314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CHANNEL CUSTOM OPERATORS EASY</a:t>
            </a:r>
            <a:br>
              <a:rPr lang="en-US" b="1" dirty="0"/>
            </a:br>
            <a:r>
              <a:rPr lang="en-US" b="1" dirty="0"/>
              <a:t>FLOW CONTROL in CHANNEL with ?.also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Rx CUSTOM OPERATORS…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say we want to write a 'map' operator that works like the standard 'map' operator but ignores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a simple operator, nothing too complex.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call this operator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Co, this almost trivial to write.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Rx, we can look at the standard 'map' operator in the RxJava2 lib, copy its code and adjust for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You'll be copy and pasting many lines of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FlowableMap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about 100 lines, its base class is </a:t>
            </a:r>
            <a:r>
              <a:rPr lang="en-US" dirty="0" err="1"/>
              <a:t>AbstractFlowableWithUpstream</a:t>
            </a:r>
            <a:r>
              <a:rPr lang="en-US" dirty="0"/>
              <a:t> with about 10 lines.</a:t>
            </a: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4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r List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679075" y="550275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679175" y="12059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5221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err="1"/>
              <a:t>dsfsfdfa</a:t>
            </a:r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eactiveChannel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 dirty="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pic>
        <p:nvPicPr>
          <p:cNvPr id="6" name="Picture 9" descr="Picture 9">
            <a:extLst>
              <a:ext uri="{FF2B5EF4-FFF2-40B4-BE49-F238E27FC236}">
                <a16:creationId xmlns:a16="http://schemas.microsoft.com/office/drawing/2014/main" id="{E2B38868-86A5-2841-AB31-F8981C3926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/>
          </a:blip>
          <a:stretch>
            <a:fillRect/>
          </a:stretch>
        </p:blipFill>
        <p:spPr>
          <a:xfrm>
            <a:off x="4475488" y="367400"/>
            <a:ext cx="4249351" cy="440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Acc_Digital_Interactive_Wordmark_ALL_WHT.png" descr="Acc_Digital_Interactive_Wordmark_ALL_WHT.png">
            <a:extLst>
              <a:ext uri="{FF2B5EF4-FFF2-40B4-BE49-F238E27FC236}">
                <a16:creationId xmlns:a16="http://schemas.microsoft.com/office/drawing/2014/main" id="{EBAED9FA-893D-1846-B022-9217B40CC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4680" y="4562747"/>
            <a:ext cx="2330159" cy="213353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Introduction"/>
          <p:cNvSpPr txBox="1"/>
          <p:nvPr/>
        </p:nvSpPr>
        <p:spPr>
          <a:xfrm>
            <a:off x="489010" y="1786443"/>
            <a:ext cx="6912453" cy="95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b="1" dirty="0"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Asynchrony in Kotlin</a:t>
            </a:r>
            <a:br>
              <a:rPr lang="en-US" sz="4200" dirty="0"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spc="-170" dirty="0"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The choice of using Rx or using Coroutines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2448AE-A46B-2448-9CA4-6A35233EFC6B}"/>
              </a:ext>
            </a:extLst>
          </p:cNvPr>
          <p:cNvGrpSpPr/>
          <p:nvPr/>
        </p:nvGrpSpPr>
        <p:grpSpPr>
          <a:xfrm>
            <a:off x="419161" y="2894376"/>
            <a:ext cx="4572000" cy="741652"/>
            <a:chOff x="413410" y="2785603"/>
            <a:chExt cx="4572000" cy="741652"/>
          </a:xfrm>
        </p:grpSpPr>
        <p:sp>
          <p:nvSpPr>
            <p:cNvPr id="178" name="Rectangle"/>
            <p:cNvSpPr/>
            <p:nvPr/>
          </p:nvSpPr>
          <p:spPr>
            <a:xfrm>
              <a:off x="514321" y="2785603"/>
              <a:ext cx="476251" cy="28576"/>
            </a:xfrm>
            <a:prstGeom prst="rect">
              <a:avLst/>
            </a:prstGeom>
            <a:solidFill>
              <a:srgbClr val="FFB6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0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665F402-28F8-C544-834F-3D591E928B94}"/>
                </a:ext>
              </a:extLst>
            </p:cNvPr>
            <p:cNvSpPr/>
            <p:nvPr/>
          </p:nvSpPr>
          <p:spPr>
            <a:xfrm>
              <a:off x="413410" y="2936324"/>
              <a:ext cx="4572000" cy="5909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 sz="11200" b="0" spc="-224">
                  <a:solidFill>
                    <a:srgbClr val="FFFFFF"/>
                  </a:solidFill>
                  <a:latin typeface="Graphik Semibold"/>
                  <a:ea typeface="Graphik Semibold"/>
                  <a:cs typeface="Graphik Semibold"/>
                  <a:sym typeface="Graphik Semibold"/>
                </a:defRPr>
              </a:pPr>
              <a:r>
                <a:rPr lang="en-US" sz="2400" spc="-170" dirty="0">
                  <a:latin typeface="Graphik Light" panose="020B0403030202060203" pitchFamily="34" charset="77"/>
                </a:rPr>
                <a:t>Anton Spaans</a:t>
              </a:r>
              <a:br>
                <a:rPr lang="en-US" sz="2400" dirty="0">
                  <a:latin typeface="Graphik Light" panose="020B0403030202060203" pitchFamily="34" charset="77"/>
                </a:rPr>
              </a:br>
              <a:r>
                <a:rPr lang="en-US" sz="1200" spc="-40" dirty="0">
                  <a:latin typeface="Graphik" panose="020B0503030202060203" pitchFamily="34" charset="77"/>
                </a:rPr>
                <a:t>@</a:t>
              </a:r>
              <a:r>
                <a:rPr lang="en-US" sz="1200" spc="-40" dirty="0" err="1">
                  <a:latin typeface="Graphik" panose="020B0503030202060203" pitchFamily="34" charset="77"/>
                </a:rPr>
                <a:t>streetsofboston</a:t>
              </a:r>
              <a:endParaRPr lang="en-US" sz="1200" spc="-40" dirty="0">
                <a:latin typeface="Graphik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1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>
            <a:extLst>
              <a:ext uri="{FF2B5EF4-FFF2-40B4-BE49-F238E27FC236}">
                <a16:creationId xmlns:a16="http://schemas.microsoft.com/office/drawing/2014/main" id="{CA5A9138-C520-BF4A-8EE2-548DD09BF87F}"/>
              </a:ext>
            </a:extLst>
          </p:cNvPr>
          <p:cNvSpPr/>
          <p:nvPr/>
        </p:nvSpPr>
        <p:spPr>
          <a:xfrm rot="5400000">
            <a:off x="2548892" y="294896"/>
            <a:ext cx="2528311" cy="5157216"/>
          </a:xfrm>
          <a:prstGeom prst="triangle">
            <a:avLst>
              <a:gd name="adj" fmla="val 4976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(Try&lt;String&gt;) -&gt; Unit)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getData1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getData2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getData3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 + 5)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getData4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getData5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callback)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Callback Hell ™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541261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739981-BC6A-114B-A0BE-9492E829CC72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214FF1-61A8-604D-B4EB-851BEE80BCF6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E3534D9-5042-3349-BC75-0705BEA38827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5EB9B559-0000-BE42-B56E-7A6BC8D40D26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2D345E-7279-1647-917D-2786D5780F9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4F6DB978-F8B4-C144-9805-FF9C28472F61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17E8E9-2CDC-7D41-9E74-BEECF25A369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7C581AB-E3E1-D94B-9771-AA71D4E2D72B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7125B3C-DF2D-9040-BF88-A6FE7721BD5E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10FE2E-2958-CB42-8FB2-9CF5228C9917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0A23C5D1-CE8E-D44A-9AA8-CB8B034D5AEB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    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mapper(it)?.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Many lines of code (if not using existing operators)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56C3A2D8-B43E-4849-B0CD-7248D0A3D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Custom 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6635876"/>
      </p:ext>
    </p:extLst>
  </p:cSld>
  <p:clrMapOvr>
    <a:masterClrMapping/>
  </p:clrMapOvr>
  <p:transition spd="slow">
    <p:wipe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522DB94-FBEB-F945-A1B0-F810760A871F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C1C331-1A11-6E42-BDE2-B939C5C94535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A8D4387-4A2F-F24B-BCDF-57C1ACD1AECE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E9E0A247-CBA3-1A4A-A890-B23F3ECABBC9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7FB9507-B9C7-2F45-A185-561915CFE27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F024525B-1E92-5F4C-9608-2A1FF3BD314E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92528-7D8C-6F45-875E-F048D21A9B81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68FF4E4-1CFF-6647-BAC0-3E2D5C18EDCD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3A78640A-A448-AD45-9A23-CDC24A4925F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77996EF-EAD1-0B40-AE72-0131287979E1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6A9696D4-8C14-124A-B07C-380435B25C0A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    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mapper(it)?.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Many lines of code (if not using existing operators)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3E222-2C9F-6D46-81BF-4292C042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934" y="1112113"/>
            <a:ext cx="1222989" cy="1222989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14B9E5F8-69B5-C84F-8991-110E93C0F3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Custom 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72892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B38B5C-309F-6948-8F86-BA3718EB1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58247"/>
              </p:ext>
            </p:extLst>
          </p:nvPr>
        </p:nvGraphicFramePr>
        <p:xfrm>
          <a:off x="731519" y="1280161"/>
          <a:ext cx="7633499" cy="3278399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615544">
                  <a:extLst>
                    <a:ext uri="{9D8B030D-6E8A-4147-A177-3AD203B41FA5}">
                      <a16:colId xmlns:a16="http://schemas.microsoft.com/office/drawing/2014/main" val="103820166"/>
                    </a:ext>
                  </a:extLst>
                </a:gridCol>
                <a:gridCol w="3017955">
                  <a:extLst>
                    <a:ext uri="{9D8B030D-6E8A-4147-A177-3AD203B41FA5}">
                      <a16:colId xmlns:a16="http://schemas.microsoft.com/office/drawing/2014/main" val="1482065564"/>
                    </a:ext>
                  </a:extLst>
                </a:gridCol>
              </a:tblGrid>
              <a:tr h="51451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Coroutines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636128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Rendezvous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(not applicable)</a:t>
                      </a:r>
                      <a:endParaRPr lang="en-US" sz="1400" dirty="0">
                        <a:solidFill>
                          <a:srgbClr val="FF0000"/>
                        </a:solidFill>
                        <a:latin typeface="Graphik" panose="020B050303020206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12845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Conflated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Latest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43756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Unlimited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 with </a:t>
                      </a:r>
                      <a:r>
                        <a:rPr lang="en-US" sz="1400" i="1" dirty="0">
                          <a:latin typeface="Graphik" panose="020B0503030202060203" pitchFamily="34" charset="77"/>
                        </a:rPr>
                        <a:t>large</a:t>
                      </a:r>
                      <a:r>
                        <a:rPr lang="en-US" sz="1400" dirty="0">
                          <a:latin typeface="Graphik" panose="020B0503030202060203" pitchFamily="34" charset="77"/>
                        </a:rPr>
                        <a:t> value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0064664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Fixed Size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9366710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Drop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13410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(!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(data)) throw Error()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Error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8476503"/>
                  </a:ext>
                </a:extLst>
              </a:tr>
            </a:tbl>
          </a:graphicData>
        </a:graphic>
      </p:graphicFrame>
      <p:sp>
        <p:nvSpPr>
          <p:cNvPr id="6" name="Google Shape;190;p35">
            <a:extLst>
              <a:ext uri="{FF2B5EF4-FFF2-40B4-BE49-F238E27FC236}">
                <a16:creationId xmlns:a16="http://schemas.microsoft.com/office/drawing/2014/main" id="{107B6730-0EFC-904D-8316-152BA5AA0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     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65EFD514-4529-2849-877E-DB6D06217954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50"/>
              <a:t>  </a:t>
            </a: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809317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B38B5C-309F-6948-8F86-BA3718EB1FE2}"/>
              </a:ext>
            </a:extLst>
          </p:cNvPr>
          <p:cNvGraphicFramePr>
            <a:graphicFrameLocks noGrp="1"/>
          </p:cNvGraphicFramePr>
          <p:nvPr/>
        </p:nvGraphicFramePr>
        <p:xfrm>
          <a:off x="731519" y="1280161"/>
          <a:ext cx="7633499" cy="3278399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615544">
                  <a:extLst>
                    <a:ext uri="{9D8B030D-6E8A-4147-A177-3AD203B41FA5}">
                      <a16:colId xmlns:a16="http://schemas.microsoft.com/office/drawing/2014/main" val="103820166"/>
                    </a:ext>
                  </a:extLst>
                </a:gridCol>
                <a:gridCol w="3017955">
                  <a:extLst>
                    <a:ext uri="{9D8B030D-6E8A-4147-A177-3AD203B41FA5}">
                      <a16:colId xmlns:a16="http://schemas.microsoft.com/office/drawing/2014/main" val="1482065564"/>
                    </a:ext>
                  </a:extLst>
                </a:gridCol>
              </a:tblGrid>
              <a:tr h="51451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Coroutines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636128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Rendezvous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(not applicable)</a:t>
                      </a:r>
                      <a:endParaRPr lang="en-US" sz="1400" dirty="0">
                        <a:solidFill>
                          <a:srgbClr val="FF0000"/>
                        </a:solidFill>
                        <a:latin typeface="Graphik" panose="020B050303020206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12845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Conflated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Latest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43756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Unlimited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 with </a:t>
                      </a:r>
                      <a:r>
                        <a:rPr lang="en-US" sz="1400" i="1" dirty="0">
                          <a:latin typeface="Graphik" panose="020B0503030202060203" pitchFamily="34" charset="77"/>
                        </a:rPr>
                        <a:t>large</a:t>
                      </a:r>
                      <a:r>
                        <a:rPr lang="en-US" sz="1400" dirty="0">
                          <a:latin typeface="Graphik" panose="020B0503030202060203" pitchFamily="34" charset="77"/>
                        </a:rPr>
                        <a:t> value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0064664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Fixed Size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9366710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Drop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13410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(!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(data)) throw Error()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Error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8476503"/>
                  </a:ext>
                </a:extLst>
              </a:tr>
            </a:tbl>
          </a:graphicData>
        </a:graphic>
      </p:graphicFrame>
      <p:sp>
        <p:nvSpPr>
          <p:cNvPr id="6" name="Google Shape;190;p35">
            <a:extLst>
              <a:ext uri="{FF2B5EF4-FFF2-40B4-BE49-F238E27FC236}">
                <a16:creationId xmlns:a16="http://schemas.microsoft.com/office/drawing/2014/main" id="{107B6730-0EFC-904D-8316-152BA5AA0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     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65EFD514-4529-2849-877E-DB6D06217954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50"/>
              <a:t>  </a:t>
            </a:r>
            <a:endParaRPr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978DF-D76C-394E-B08E-A848938D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2571750"/>
            <a:ext cx="1819366" cy="10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0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fr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Google Shape;190;p35">
            <a:extLst>
              <a:ext uri="{FF2B5EF4-FFF2-40B4-BE49-F238E27FC236}">
                <a16:creationId xmlns:a16="http://schemas.microsoft.com/office/drawing/2014/main" id="{9275CC4C-54D7-0649-903A-D26060412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Rx – Coroutines Adapter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Google Shape;191;p35">
            <a:extLst>
              <a:ext uri="{FF2B5EF4-FFF2-40B4-BE49-F238E27FC236}">
                <a16:creationId xmlns:a16="http://schemas.microsoft.com/office/drawing/2014/main" id="{60066CFD-487E-954A-8477-489AEAFB7C84}"/>
              </a:ext>
            </a:extLst>
          </p:cNvPr>
          <p:cNvSpPr txBox="1">
            <a:spLocks/>
          </p:cNvSpPr>
          <p:nvPr/>
        </p:nvSpPr>
        <p:spPr>
          <a:xfrm>
            <a:off x="731520" y="1280160"/>
            <a:ext cx="76335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Add Gradle dependencies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implementation</a:t>
            </a:r>
            <a:r>
              <a:rPr lang="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"org.jetbrains.kotlinx:kotlinx-coroutines-rx2: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coVersion</a:t>
            </a:r>
            <a:r>
              <a:rPr lang="fr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fr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implementation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org.jetbrains.kotlinx:kotlinx-coroutines-reactive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coVersion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From Coroutines to Rx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runBlocking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single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asSingle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flowable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asPublisher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From Rx to Coroutines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channel: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.openSubscription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70049D5-B5EE-554F-97E4-82D01DD8593D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202180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Adapters for Rx and Coroutines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maybe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(lambda: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?): Maybe&lt;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Maybe.fromCallable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runBlocking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lambda()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Maybe&lt;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suspendCancellableCoroutine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doOnDispose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cont.cancel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.subscribe(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 },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resumeWithException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 },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maybe: Maybe&lt;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maybe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runBlocking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maybe.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06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473426" y="2266902"/>
            <a:ext cx="2105945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lang="en-US" sz="11250"/>
              <a:t>06</a:t>
            </a:r>
            <a:endParaRPr sz="1125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Recap</a:t>
            </a:r>
            <a:endParaRPr sz="3200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519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Advantages of Coroutines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Familiar imperative and sequential programming paradigm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Relatively small API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Just use familiar imperative programming for more complex solutions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Easy to replace Singles, Maybes, </a:t>
            </a: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</a:rPr>
              <a:t>Completables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with Coroutines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Can replace </a:t>
            </a: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</a:rPr>
              <a:t>Flowables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with Channels, but requires a bit more work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2A1C9BA-F527-5F46-AF45-D05DAD50DF78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6362037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Disadvantages of Coroutines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Suspension (vs blocking) is sometimes hard to grasp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     Only in the IDE, </a:t>
            </a: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Graphik Regular"/>
              </a:rPr>
              <a:t> functions are visible on call-site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Channels not as strong as Rx' powerful streaming facilities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Large parts of Channel API are still experimental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Channels are Hot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 Regular"/>
              </a:rPr>
              <a:t>Cold Channels are in development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 Regular"/>
              </a:rPr>
              <a:t>Look for </a:t>
            </a:r>
            <a:r>
              <a:rPr lang="en-US" sz="1200" b="1" dirty="0">
                <a:solidFill>
                  <a:srgbClr val="000000"/>
                </a:solidFill>
                <a:latin typeface="Graphik Regular"/>
              </a:rPr>
              <a:t>Flow</a:t>
            </a:r>
            <a:r>
              <a:rPr lang="en-US" sz="1200" dirty="0">
                <a:solidFill>
                  <a:srgbClr val="000000"/>
                </a:solidFill>
                <a:latin typeface="Graphik Regular"/>
              </a:rPr>
              <a:t> in future versions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D6AC7A22-6103-1C45-9156-917AEE55B484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3590D-C917-9F4E-A7BF-C5274D3C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39" y="1672045"/>
            <a:ext cx="2222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719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Advantages of Rx Java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Powerful Functional Programming paradigm and Operators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However, this could be less familiar to some developers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Powerful subscription model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Hot vs Cold Observables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Postpone creation of data until moment of subscription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Easier to share publishers (observables) of data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Reference counting, </a:t>
            </a:r>
            <a:r>
              <a:rPr lang="en-US" sz="1200" dirty="0" err="1">
                <a:solidFill>
                  <a:schemeClr val="tx1"/>
                </a:solidFill>
                <a:latin typeface="Graphik" panose="020B0503030202060203" pitchFamily="34" charset="77"/>
              </a:rPr>
              <a:t>connectables</a:t>
            </a: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, etc</a:t>
            </a: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Need to create custom solutions when using Coroutines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CA549C65-69E0-7241-A965-00D583FF4152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9B27F-71BA-9A4D-99A5-CEFCB09F2797}"/>
              </a:ext>
            </a:extLst>
          </p:cNvPr>
          <p:cNvSpPr txBox="1"/>
          <p:nvPr/>
        </p:nvSpPr>
        <p:spPr>
          <a:xfrm>
            <a:off x="-1693628" y="-27829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Cancellation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E356A1-1328-BD4C-83A7-AE4A1B885D44}"/>
              </a:ext>
            </a:extLst>
          </p:cNvPr>
          <p:cNvCxnSpPr>
            <a:cxnSpLocks/>
          </p:cNvCxnSpPr>
          <p:nvPr/>
        </p:nvCxnSpPr>
        <p:spPr>
          <a:xfrm>
            <a:off x="5808400" y="3369861"/>
            <a:ext cx="0" cy="670727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8FC9F-B12A-8B48-9216-E8D5BE6899F5}"/>
              </a:ext>
            </a:extLst>
          </p:cNvPr>
          <p:cNvCxnSpPr>
            <a:cxnSpLocks/>
          </p:cNvCxnSpPr>
          <p:nvPr/>
        </p:nvCxnSpPr>
        <p:spPr>
          <a:xfrm>
            <a:off x="3235017" y="3369861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9B5B088-ADB3-D749-9616-5B1D33109C12}"/>
              </a:ext>
            </a:extLst>
          </p:cNvPr>
          <p:cNvGrpSpPr/>
          <p:nvPr/>
        </p:nvGrpSpPr>
        <p:grpSpPr>
          <a:xfrm>
            <a:off x="3439668" y="1078642"/>
            <a:ext cx="1079863" cy="2133600"/>
            <a:chOff x="3753394" y="1907177"/>
            <a:chExt cx="1079863" cy="21336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E0BC4C7-E4A1-D74E-9DF5-6E19A596E63F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E8AA6B-8E36-CF49-8A61-6E97932D157D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88B8E7-DA22-6B47-AA41-1D04E33065ED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2D9968-D0A1-8647-9343-11542798EEF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E550DE-822A-DC4D-84B4-EB4E012430FB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14DA418-0A53-734A-ABAD-7423DEEBA3A3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BD054CC-1312-C847-AEEC-3E117EB4C0A6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9C4987A-9819-C649-8A41-55B727FFA7D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338384-A950-CE41-A0C6-4C4FD55A348C}"/>
              </a:ext>
            </a:extLst>
          </p:cNvPr>
          <p:cNvCxnSpPr>
            <a:cxnSpLocks/>
          </p:cNvCxnSpPr>
          <p:nvPr/>
        </p:nvCxnSpPr>
        <p:spPr>
          <a:xfrm>
            <a:off x="2651543" y="3363141"/>
            <a:ext cx="3735977" cy="672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F7704E-707F-3442-9B40-D547C4C358E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2151021" y="4042954"/>
            <a:ext cx="167603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loud 19">
            <a:extLst>
              <a:ext uri="{FF2B5EF4-FFF2-40B4-BE49-F238E27FC236}">
                <a16:creationId xmlns:a16="http://schemas.microsoft.com/office/drawing/2014/main" id="{77152DC6-27A6-E34E-B68A-E845ADBD8731}"/>
              </a:ext>
            </a:extLst>
          </p:cNvPr>
          <p:cNvSpPr/>
          <p:nvPr/>
        </p:nvSpPr>
        <p:spPr>
          <a:xfrm>
            <a:off x="3822735" y="3585754"/>
            <a:ext cx="1393592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8FD741-21C3-EF4C-858A-077B1B4A61DE}"/>
              </a:ext>
            </a:extLst>
          </p:cNvPr>
          <p:cNvCxnSpPr>
            <a:cxnSpLocks/>
          </p:cNvCxnSpPr>
          <p:nvPr/>
        </p:nvCxnSpPr>
        <p:spPr>
          <a:xfrm>
            <a:off x="5217742" y="4040588"/>
            <a:ext cx="1169778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A609260-9BA7-694B-AB41-5EE85AC347D5}"/>
              </a:ext>
            </a:extLst>
          </p:cNvPr>
          <p:cNvSpPr/>
          <p:nvPr/>
        </p:nvSpPr>
        <p:spPr>
          <a:xfrm>
            <a:off x="5024846" y="2140698"/>
            <a:ext cx="853440" cy="84740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D37792D-F785-7B44-A82E-80E19D3BA758}"/>
              </a:ext>
            </a:extLst>
          </p:cNvPr>
          <p:cNvSpPr/>
          <p:nvPr/>
        </p:nvSpPr>
        <p:spPr>
          <a:xfrm rot="10800000">
            <a:off x="5217795" y="2451262"/>
            <a:ext cx="467541" cy="226273"/>
          </a:xfrm>
          <a:prstGeom prst="rightArrow">
            <a:avLst/>
          </a:prstGeom>
          <a:solidFill>
            <a:schemeClr val="tx1"/>
          </a:solidFill>
          <a:ln cap="flat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377AE7A-99F7-0D4D-91CE-C772DCBDE1A8}"/>
              </a:ext>
            </a:extLst>
          </p:cNvPr>
          <p:cNvSpPr>
            <a:spLocks noChangeAspect="1"/>
          </p:cNvSpPr>
          <p:nvPr/>
        </p:nvSpPr>
        <p:spPr>
          <a:xfrm>
            <a:off x="3570515" y="2969915"/>
            <a:ext cx="213360" cy="211851"/>
          </a:xfrm>
          <a:prstGeom prst="ellipse">
            <a:avLst/>
          </a:prstGeom>
          <a:solidFill>
            <a:schemeClr val="lt1">
              <a:alpha val="70000"/>
            </a:schemeClr>
          </a:solidFill>
          <a:ln w="6350"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08965A1-BE43-4144-9EDC-F313E47027B6}"/>
              </a:ext>
            </a:extLst>
          </p:cNvPr>
          <p:cNvSpPr>
            <a:spLocks noChangeAspect="1"/>
          </p:cNvSpPr>
          <p:nvPr/>
        </p:nvSpPr>
        <p:spPr>
          <a:xfrm rot="10800000">
            <a:off x="3618752" y="3047556"/>
            <a:ext cx="116885" cy="56568"/>
          </a:xfrm>
          <a:prstGeom prst="rightArrow">
            <a:avLst/>
          </a:prstGeom>
          <a:solidFill>
            <a:schemeClr val="lt1">
              <a:alpha val="70000"/>
            </a:scheme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DFF624-841A-7D44-885E-B8C33F19BD5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3677195" y="2173585"/>
            <a:ext cx="1623522" cy="79633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6BD784-734D-304D-9942-8F4C113C510C}"/>
              </a:ext>
            </a:extLst>
          </p:cNvPr>
          <p:cNvCxnSpPr>
            <a:cxnSpLocks/>
            <a:stCxn id="25" idx="4"/>
            <a:endCxn id="5" idx="4"/>
          </p:cNvCxnSpPr>
          <p:nvPr/>
        </p:nvCxnSpPr>
        <p:spPr>
          <a:xfrm flipV="1">
            <a:off x="3677195" y="2988100"/>
            <a:ext cx="1774371" cy="1936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ECA80A-07AC-2449-A6BB-83D13EB8CF09}"/>
              </a:ext>
            </a:extLst>
          </p:cNvPr>
          <p:cNvCxnSpPr>
            <a:cxnSpLocks/>
          </p:cNvCxnSpPr>
          <p:nvPr/>
        </p:nvCxnSpPr>
        <p:spPr>
          <a:xfrm>
            <a:off x="2231518" y="3360796"/>
            <a:ext cx="256869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BBBED-C474-F645-8D36-E2EE290AE1D1}"/>
              </a:ext>
            </a:extLst>
          </p:cNvPr>
          <p:cNvCxnSpPr>
            <a:cxnSpLocks/>
          </p:cNvCxnSpPr>
          <p:nvPr/>
        </p:nvCxnSpPr>
        <p:spPr>
          <a:xfrm>
            <a:off x="2151021" y="3363141"/>
            <a:ext cx="1083996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820AD2-7702-3640-862D-DB7B31F20C7F}"/>
              </a:ext>
            </a:extLst>
          </p:cNvPr>
          <p:cNvCxnSpPr>
            <a:cxnSpLocks/>
          </p:cNvCxnSpPr>
          <p:nvPr/>
        </p:nvCxnSpPr>
        <p:spPr>
          <a:xfrm>
            <a:off x="4800215" y="3360796"/>
            <a:ext cx="1008185" cy="9065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E9DCFA-8773-4A4B-98C5-A9A4AE1669B6}"/>
              </a:ext>
            </a:extLst>
          </p:cNvPr>
          <p:cNvCxnSpPr>
            <a:cxnSpLocks/>
          </p:cNvCxnSpPr>
          <p:nvPr/>
        </p:nvCxnSpPr>
        <p:spPr>
          <a:xfrm flipV="1">
            <a:off x="4800215" y="2399862"/>
            <a:ext cx="251757" cy="9609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0C3783-D483-4E48-AFD8-611137D8ACBB}"/>
              </a:ext>
            </a:extLst>
          </p:cNvPr>
          <p:cNvCxnSpPr>
            <a:cxnSpLocks/>
          </p:cNvCxnSpPr>
          <p:nvPr/>
        </p:nvCxnSpPr>
        <p:spPr>
          <a:xfrm flipV="1">
            <a:off x="4800215" y="2939393"/>
            <a:ext cx="850847" cy="42140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9413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Disadvantages of Rx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Often overkill for code that just needs simple single-shot results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 Regular"/>
              </a:rPr>
              <a:t>Storage retrieval and updates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 Regular"/>
              </a:rPr>
              <a:t>Network requests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Large API of many operators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Hard to implement flow control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D6AC7A22-6103-1C45-9156-917AEE55B484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300182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Conclusion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No clear winner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Imperative and sequential code is the true power of Coroutines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Have only simple storage and network requests? Use Coroutines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Need full control of many streams of data? Use Rx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You can use both Rx and Coroutines 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 Regular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 Regular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 Regular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Courtesy to </a:t>
            </a:r>
            <a:r>
              <a:rPr lang="en-US" sz="1600" dirty="0" err="1">
                <a:solidFill>
                  <a:srgbClr val="000000"/>
                </a:solidFill>
                <a:latin typeface="Graphik Regular"/>
              </a:rPr>
              <a:t>Giphy</a:t>
            </a:r>
            <a:r>
              <a:rPr lang="en-US" sz="1600" dirty="0">
                <a:solidFill>
                  <a:srgbClr val="000000"/>
                </a:solidFill>
                <a:latin typeface="Graphik Regular"/>
              </a:rPr>
              <a:t> for the Winner GIFs!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How to make Channels more reactive: </a:t>
            </a:r>
            <a:r>
              <a:rPr lang="en-US" sz="1600" dirty="0">
                <a:solidFill>
                  <a:srgbClr val="000000"/>
                </a:solidFill>
                <a:latin typeface="Graphik Regular"/>
                <a:hlinkClick r:id="rId3"/>
              </a:rPr>
              <a:t>http://bit.ly/ReactiveChannels</a:t>
            </a:r>
            <a:r>
              <a:rPr lang="en-US" sz="1600" dirty="0">
                <a:solidFill>
                  <a:srgbClr val="000000"/>
                </a:solidFill>
                <a:latin typeface="Graphik Regular"/>
              </a:rPr>
              <a:t> 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D6AC7A22-6103-1C45-9156-917AEE55B484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9750957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B6D2AE-B702-C046-B11E-9C18F567A2E6}"/>
              </a:ext>
            </a:extLst>
          </p:cNvPr>
          <p:cNvSpPr txBox="1"/>
          <p:nvPr/>
        </p:nvSpPr>
        <p:spPr>
          <a:xfrm>
            <a:off x="889552" y="482048"/>
            <a:ext cx="69971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Code examples</a:t>
            </a:r>
          </a:p>
          <a:p>
            <a:r>
              <a:rPr lang="en-US" strike="sngStrike" dirty="0"/>
              <a:t>  - Show both Rx and Co together (just forward twice quickly)</a:t>
            </a:r>
          </a:p>
          <a:p>
            <a:endParaRPr lang="en-US" dirty="0"/>
          </a:p>
          <a:p>
            <a:r>
              <a:rPr lang="en-US" strike="sngStrike" dirty="0"/>
              <a:t>Slides 62/63: Break flow of the Co/Rx divide of other slides around it.</a:t>
            </a:r>
          </a:p>
          <a:p>
            <a:endParaRPr lang="en-US" dirty="0"/>
          </a:p>
          <a:p>
            <a:r>
              <a:rPr lang="en-US" strike="sngStrike" dirty="0"/>
              <a:t>Mention Rx diagrams are not true Marble diagrams</a:t>
            </a:r>
          </a:p>
          <a:p>
            <a:endParaRPr lang="en-US" dirty="0"/>
          </a:p>
          <a:p>
            <a:r>
              <a:rPr lang="en-US" dirty="0"/>
              <a:t>Put wins/loose for Rx/Co inside the slide.</a:t>
            </a:r>
          </a:p>
          <a:p>
            <a:r>
              <a:rPr lang="en-US" dirty="0"/>
              <a:t>	Thumbs-up icon</a:t>
            </a:r>
          </a:p>
          <a:p>
            <a:r>
              <a:rPr lang="en-US" dirty="0"/>
              <a:t>	Tie icon</a:t>
            </a:r>
          </a:p>
          <a:p>
            <a:endParaRPr lang="en-US" dirty="0"/>
          </a:p>
          <a:p>
            <a:r>
              <a:rPr lang="en-US" strike="sngStrike" dirty="0"/>
              <a:t>Cutting some Co/Rx examples. Gets a little long</a:t>
            </a:r>
          </a:p>
          <a:p>
            <a:endParaRPr lang="en-US" dirty="0"/>
          </a:p>
          <a:p>
            <a:r>
              <a:rPr lang="en-US" strike="sngStrike" dirty="0"/>
              <a:t>Callback Hell:</a:t>
            </a:r>
          </a:p>
          <a:p>
            <a:r>
              <a:rPr lang="en-US" strike="sngStrike" dirty="0"/>
              <a:t>  Also exceptions/errors are near impossible to handle (image?)</a:t>
            </a:r>
          </a:p>
          <a:p>
            <a:endParaRPr lang="en-US" dirty="0"/>
          </a:p>
          <a:p>
            <a:r>
              <a:rPr lang="en-US" strike="sngStrike" dirty="0"/>
              <a:t>Add Rx Backpressure API</a:t>
            </a:r>
          </a:p>
          <a:p>
            <a:endParaRPr lang="en-US" dirty="0"/>
          </a:p>
          <a:p>
            <a:r>
              <a:rPr lang="en-US" strike="sngStrike" dirty="0"/>
              <a:t>Co: Easier flow control on Channels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0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endParaRPr lang="en-US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DEB6CE-FAD8-BA4A-BEF1-68C0EA205EDB}"/>
              </a:ext>
            </a:extLst>
          </p:cNvPr>
          <p:cNvCxnSpPr>
            <a:cxnSpLocks/>
          </p:cNvCxnSpPr>
          <p:nvPr/>
        </p:nvCxnSpPr>
        <p:spPr>
          <a:xfrm>
            <a:off x="3888377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A7C52-877B-6546-BF48-C1AAC57644FF}"/>
              </a:ext>
            </a:extLst>
          </p:cNvPr>
          <p:cNvCxnSpPr>
            <a:cxnSpLocks/>
          </p:cNvCxnSpPr>
          <p:nvPr/>
        </p:nvCxnSpPr>
        <p:spPr>
          <a:xfrm>
            <a:off x="1314994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Move data between Threads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F0571-D007-3B4D-A891-373C6DE25DB5}"/>
              </a:ext>
            </a:extLst>
          </p:cNvPr>
          <p:cNvCxnSpPr>
            <a:cxnSpLocks/>
          </p:cNvCxnSpPr>
          <p:nvPr/>
        </p:nvCxnSpPr>
        <p:spPr>
          <a:xfrm>
            <a:off x="1378133" y="2703467"/>
            <a:ext cx="251024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021E08-5D71-DC4B-886B-E443581C47F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728472" y="3376560"/>
            <a:ext cx="1178563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loud 2">
            <a:extLst>
              <a:ext uri="{FF2B5EF4-FFF2-40B4-BE49-F238E27FC236}">
                <a16:creationId xmlns:a16="http://schemas.microsoft.com/office/drawing/2014/main" id="{A04FF329-B477-C94A-8B07-F3455DECF9FA}"/>
              </a:ext>
            </a:extLst>
          </p:cNvPr>
          <p:cNvSpPr/>
          <p:nvPr/>
        </p:nvSpPr>
        <p:spPr>
          <a:xfrm>
            <a:off x="1902712" y="2919360"/>
            <a:ext cx="1393592" cy="914400"/>
          </a:xfrm>
          <a:prstGeom prst="cloud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95000"/>
                <a:satMod val="105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EDE738-5BA9-6145-B5F8-15B8582C63A3}"/>
              </a:ext>
            </a:extLst>
          </p:cNvPr>
          <p:cNvCxnSpPr>
            <a:cxnSpLocks/>
          </p:cNvCxnSpPr>
          <p:nvPr/>
        </p:nvCxnSpPr>
        <p:spPr>
          <a:xfrm>
            <a:off x="3297719" y="3374194"/>
            <a:ext cx="786601" cy="2366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96F661-41EE-8643-82B6-068F610B0981}"/>
              </a:ext>
            </a:extLst>
          </p:cNvPr>
          <p:cNvCxnSpPr>
            <a:cxnSpLocks/>
          </p:cNvCxnSpPr>
          <p:nvPr/>
        </p:nvCxnSpPr>
        <p:spPr>
          <a:xfrm>
            <a:off x="728472" y="2703467"/>
            <a:ext cx="586522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129894-6C11-7243-84FB-A721275E1F7A}"/>
              </a:ext>
            </a:extLst>
          </p:cNvPr>
          <p:cNvCxnSpPr>
            <a:cxnSpLocks/>
          </p:cNvCxnSpPr>
          <p:nvPr/>
        </p:nvCxnSpPr>
        <p:spPr>
          <a:xfrm>
            <a:off x="3888377" y="2703467"/>
            <a:ext cx="586522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554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peDream2Presmov.mov">
            <a:hlinkClick r:id="" action="ppaction://media"/>
            <a:extLst>
              <a:ext uri="{FF2B5EF4-FFF2-40B4-BE49-F238E27FC236}">
                <a16:creationId xmlns:a16="http://schemas.microsoft.com/office/drawing/2014/main" id="{7AED6937-D121-964B-B7D5-C4B2D8A3D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32824" y="2266902"/>
            <a:ext cx="20738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3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Rx Refresher</a:t>
            </a:r>
          </a:p>
        </p:txBody>
      </p:sp>
    </p:spTree>
    <p:extLst>
      <p:ext uri="{BB962C8B-B14F-4D97-AF65-F5344CB8AC3E}">
        <p14:creationId xmlns:p14="http://schemas.microsoft.com/office/powerpoint/2010/main" val="5418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is Rx?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An API for asynchronous programming with </a:t>
            </a:r>
            <a:r>
              <a:rPr lang="en-US" b="1" i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observable streams</a:t>
            </a:r>
            <a:b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b="1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Collections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Contain objects that other code must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pull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 from them.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Rx Observables 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Observables stream or emit objects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over time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pushes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 them to other code.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643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Observable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ECB1D-739E-B647-94C1-EFC6D8B5B7A6}"/>
              </a:ext>
            </a:extLst>
          </p:cNvPr>
          <p:cNvCxnSpPr>
            <a:cxnSpLocks/>
          </p:cNvCxnSpPr>
          <p:nvPr/>
        </p:nvCxnSpPr>
        <p:spPr>
          <a:xfrm>
            <a:off x="1933303" y="3282864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34232AF-4AD6-5B49-937F-4E0B93D1715D}"/>
              </a:ext>
            </a:extLst>
          </p:cNvPr>
          <p:cNvSpPr/>
          <p:nvPr/>
        </p:nvSpPr>
        <p:spPr>
          <a:xfrm>
            <a:off x="5608320" y="31040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3E63EB-142F-1243-96E0-D4DF5EA4C474}"/>
              </a:ext>
            </a:extLst>
          </p:cNvPr>
          <p:cNvSpPr/>
          <p:nvPr/>
        </p:nvSpPr>
        <p:spPr>
          <a:xfrm>
            <a:off x="3199962" y="309998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D902C-719C-214A-8862-DEBF1FF71F58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 fontAlgn="base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F93C2-FAD1-3B47-8CD7-7D76667EC97C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A60A177-51CE-D245-8443-8FF7A9CC1205}"/>
              </a:ext>
            </a:extLst>
          </p:cNvPr>
          <p:cNvSpPr/>
          <p:nvPr/>
        </p:nvSpPr>
        <p:spPr>
          <a:xfrm>
            <a:off x="8046720" y="405564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68DE2-FAE0-AA4B-81EC-1E2FC98185FE}"/>
              </a:ext>
            </a:extLst>
          </p:cNvPr>
          <p:cNvSpPr txBox="1"/>
          <p:nvPr/>
        </p:nvSpPr>
        <p:spPr>
          <a:xfrm>
            <a:off x="7542274" y="4100020"/>
            <a:ext cx="50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508781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Observer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ECB1D-739E-B647-94C1-EFC6D8B5B7A6}"/>
              </a:ext>
            </a:extLst>
          </p:cNvPr>
          <p:cNvCxnSpPr>
            <a:cxnSpLocks/>
          </p:cNvCxnSpPr>
          <p:nvPr/>
        </p:nvCxnSpPr>
        <p:spPr>
          <a:xfrm>
            <a:off x="1933303" y="3282864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822C43-46AB-9349-85FD-014A7CBFAA63}"/>
              </a:ext>
            </a:extLst>
          </p:cNvPr>
          <p:cNvCxnSpPr>
            <a:cxnSpLocks/>
          </p:cNvCxnSpPr>
          <p:nvPr/>
        </p:nvCxnSpPr>
        <p:spPr>
          <a:xfrm>
            <a:off x="4572000" y="4114533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34232AF-4AD6-5B49-937F-4E0B93D1715D}"/>
              </a:ext>
            </a:extLst>
          </p:cNvPr>
          <p:cNvSpPr/>
          <p:nvPr/>
        </p:nvSpPr>
        <p:spPr>
          <a:xfrm>
            <a:off x="5608320" y="31040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3E63EB-142F-1243-96E0-D4DF5EA4C474}"/>
              </a:ext>
            </a:extLst>
          </p:cNvPr>
          <p:cNvSpPr/>
          <p:nvPr/>
        </p:nvSpPr>
        <p:spPr>
          <a:xfrm>
            <a:off x="3199962" y="309998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24BA2-C1E6-1F47-AB11-0EFE7C41C928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12AF05-AD95-7244-B57E-98196C78DC53}"/>
              </a:ext>
            </a:extLst>
          </p:cNvPr>
          <p:cNvSpPr txBox="1"/>
          <p:nvPr/>
        </p:nvSpPr>
        <p:spPr>
          <a:xfrm>
            <a:off x="731520" y="3960644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237C53-6998-AC42-AD35-CBF4CB58B9E4}"/>
              </a:ext>
            </a:extLst>
          </p:cNvPr>
          <p:cNvSpPr/>
          <p:nvPr/>
        </p:nvSpPr>
        <p:spPr>
          <a:xfrm>
            <a:off x="8046720" y="405564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68641E-2A96-EF47-BC82-B79DB7D0BECC}"/>
              </a:ext>
            </a:extLst>
          </p:cNvPr>
          <p:cNvSpPr txBox="1"/>
          <p:nvPr/>
        </p:nvSpPr>
        <p:spPr>
          <a:xfrm>
            <a:off x="7542274" y="4100020"/>
            <a:ext cx="50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551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Subscription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ECB1D-739E-B647-94C1-EFC6D8B5B7A6}"/>
              </a:ext>
            </a:extLst>
          </p:cNvPr>
          <p:cNvCxnSpPr>
            <a:cxnSpLocks/>
          </p:cNvCxnSpPr>
          <p:nvPr/>
        </p:nvCxnSpPr>
        <p:spPr>
          <a:xfrm>
            <a:off x="1933303" y="3282864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822C43-46AB-9349-85FD-014A7CBFAA63}"/>
              </a:ext>
            </a:extLst>
          </p:cNvPr>
          <p:cNvCxnSpPr>
            <a:cxnSpLocks/>
          </p:cNvCxnSpPr>
          <p:nvPr/>
        </p:nvCxnSpPr>
        <p:spPr>
          <a:xfrm>
            <a:off x="4572000" y="4114533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28DA9F-CB0A-2946-95E3-A82A79357360}"/>
              </a:ext>
            </a:extLst>
          </p:cNvPr>
          <p:cNvCxnSpPr>
            <a:cxnSpLocks/>
          </p:cNvCxnSpPr>
          <p:nvPr/>
        </p:nvCxnSpPr>
        <p:spPr>
          <a:xfrm>
            <a:off x="4572000" y="3282864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943E2F-02F0-184F-9AFB-4398B7BCDD59}"/>
              </a:ext>
            </a:extLst>
          </p:cNvPr>
          <p:cNvCxnSpPr>
            <a:cxnSpLocks/>
          </p:cNvCxnSpPr>
          <p:nvPr/>
        </p:nvCxnSpPr>
        <p:spPr>
          <a:xfrm>
            <a:off x="5791200" y="3469789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34232AF-4AD6-5B49-937F-4E0B93D1715D}"/>
              </a:ext>
            </a:extLst>
          </p:cNvPr>
          <p:cNvSpPr/>
          <p:nvPr/>
        </p:nvSpPr>
        <p:spPr>
          <a:xfrm>
            <a:off x="5608320" y="31040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8E0840-3E91-DD4A-ADB4-18196CB432B3}"/>
              </a:ext>
            </a:extLst>
          </p:cNvPr>
          <p:cNvSpPr/>
          <p:nvPr/>
        </p:nvSpPr>
        <p:spPr>
          <a:xfrm>
            <a:off x="5608320" y="393165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3E63EB-142F-1243-96E0-D4DF5EA4C474}"/>
              </a:ext>
            </a:extLst>
          </p:cNvPr>
          <p:cNvSpPr/>
          <p:nvPr/>
        </p:nvSpPr>
        <p:spPr>
          <a:xfrm>
            <a:off x="3199962" y="309998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CC2162-C008-F840-8E05-8C9ABF3174FF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10992E-238D-8841-93E3-DD25CC1952D0}"/>
              </a:ext>
            </a:extLst>
          </p:cNvPr>
          <p:cNvSpPr txBox="1"/>
          <p:nvPr/>
        </p:nvSpPr>
        <p:spPr>
          <a:xfrm>
            <a:off x="731520" y="3960644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5" y="2683493"/>
            <a:ext cx="127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Subscription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8A53BE-8BA8-884A-ACF1-ED0FBC85FAB9}"/>
              </a:ext>
            </a:extLst>
          </p:cNvPr>
          <p:cNvSpPr txBox="1"/>
          <p:nvPr/>
        </p:nvSpPr>
        <p:spPr>
          <a:xfrm>
            <a:off x="4637315" y="4387513"/>
            <a:ext cx="121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Subscription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142FA8-F25E-7147-8E64-BAF9B9D96598}"/>
              </a:ext>
            </a:extLst>
          </p:cNvPr>
          <p:cNvSpPr/>
          <p:nvPr/>
        </p:nvSpPr>
        <p:spPr>
          <a:xfrm>
            <a:off x="8046720" y="405564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2AAFA2-7635-B547-B206-B43965AC71AB}"/>
              </a:ext>
            </a:extLst>
          </p:cNvPr>
          <p:cNvSpPr txBox="1"/>
          <p:nvPr/>
        </p:nvSpPr>
        <p:spPr>
          <a:xfrm>
            <a:off x="7542274" y="4100020"/>
            <a:ext cx="50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8785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Termination: Completion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477229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1336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5" y="2683493"/>
            <a:ext cx="127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</a:rPr>
              <a:t>Subscription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586650-A64B-E042-8502-C5802AE3FCDB}"/>
              </a:ext>
            </a:extLst>
          </p:cNvPr>
          <p:cNvCxnSpPr>
            <a:cxnSpLocks/>
          </p:cNvCxnSpPr>
          <p:nvPr/>
        </p:nvCxnSpPr>
        <p:spPr>
          <a:xfrm>
            <a:off x="6705600" y="1390885"/>
            <a:ext cx="0" cy="3562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E4CC55-19CF-1B42-8407-42D898334C97}"/>
              </a:ext>
            </a:extLst>
          </p:cNvPr>
          <p:cNvCxnSpPr>
            <a:cxnSpLocks/>
          </p:cNvCxnSpPr>
          <p:nvPr/>
        </p:nvCxnSpPr>
        <p:spPr>
          <a:xfrm>
            <a:off x="6705600" y="2215548"/>
            <a:ext cx="0" cy="3562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30A355-46BA-8B46-9AEE-A8E56045FFC6}"/>
              </a:ext>
            </a:extLst>
          </p:cNvPr>
          <p:cNvCxnSpPr>
            <a:cxnSpLocks/>
          </p:cNvCxnSpPr>
          <p:nvPr/>
        </p:nvCxnSpPr>
        <p:spPr>
          <a:xfrm>
            <a:off x="6705600" y="1780899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1866EF-427B-CA4B-B7F1-932995C57EE2}"/>
              </a:ext>
            </a:extLst>
          </p:cNvPr>
          <p:cNvSpPr txBox="1"/>
          <p:nvPr/>
        </p:nvSpPr>
        <p:spPr>
          <a:xfrm>
            <a:off x="7156450" y="4100020"/>
            <a:ext cx="890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complete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CB3A2E-2F66-5045-AD06-DB24C864DFE5}"/>
              </a:ext>
            </a:extLst>
          </p:cNvPr>
          <p:cNvCxnSpPr>
            <a:cxnSpLocks/>
          </p:cNvCxnSpPr>
          <p:nvPr/>
        </p:nvCxnSpPr>
        <p:spPr>
          <a:xfrm>
            <a:off x="8229600" y="4055640"/>
            <a:ext cx="0" cy="3562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50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03A26-40B7-E44B-9A91-D8691BF7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1824"/>
            <a:ext cx="9144000" cy="90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5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381ADBD-78BC-454D-8EA1-5EBF9B72B705}"/>
              </a:ext>
            </a:extLst>
          </p:cNvPr>
          <p:cNvSpPr txBox="1"/>
          <p:nvPr/>
        </p:nvSpPr>
        <p:spPr>
          <a:xfrm>
            <a:off x="7944956" y="3869954"/>
            <a:ext cx="511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Graphik" panose="020B0503030202060203" pitchFamily="34" charset="77"/>
              </a:rPr>
              <a:t>X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Termination: Error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471514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07645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5" y="2683493"/>
            <a:ext cx="127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</a:rPr>
              <a:t>Subscription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30A355-46BA-8B46-9AEE-A8E56045FFC6}"/>
              </a:ext>
            </a:extLst>
          </p:cNvPr>
          <p:cNvCxnSpPr>
            <a:cxnSpLocks/>
          </p:cNvCxnSpPr>
          <p:nvPr/>
        </p:nvCxnSpPr>
        <p:spPr>
          <a:xfrm>
            <a:off x="6705600" y="1780899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1866EF-427B-CA4B-B7F1-932995C57EE2}"/>
              </a:ext>
            </a:extLst>
          </p:cNvPr>
          <p:cNvSpPr txBox="1"/>
          <p:nvPr/>
        </p:nvSpPr>
        <p:spPr>
          <a:xfrm>
            <a:off x="7156450" y="4100020"/>
            <a:ext cx="890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1E0EC-F012-7148-9063-2F0DFB4059CE}"/>
              </a:ext>
            </a:extLst>
          </p:cNvPr>
          <p:cNvSpPr txBox="1"/>
          <p:nvPr/>
        </p:nvSpPr>
        <p:spPr>
          <a:xfrm>
            <a:off x="6422697" y="1193409"/>
            <a:ext cx="511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Graphik" panose="020B0503030202060203" pitchFamily="34" charset="77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8F5463-B5BB-4E45-8DCD-8DF37D3D9A58}"/>
              </a:ext>
            </a:extLst>
          </p:cNvPr>
          <p:cNvSpPr txBox="1"/>
          <p:nvPr/>
        </p:nvSpPr>
        <p:spPr>
          <a:xfrm>
            <a:off x="6422697" y="2032056"/>
            <a:ext cx="511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Graphik" panose="020B0503030202060203" pitchFamily="34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458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Cancelation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4" y="2683493"/>
            <a:ext cx="397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Graphik" panose="020B0503030202060203" pitchFamily="34" charset="77"/>
              </a:rPr>
              <a:t>Subscription                                       Cancelation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CA1B45-C6F4-AF47-9B89-ADC957D9C545}"/>
              </a:ext>
            </a:extLst>
          </p:cNvPr>
          <p:cNvCxnSpPr>
            <a:cxnSpLocks/>
          </p:cNvCxnSpPr>
          <p:nvPr/>
        </p:nvCxnSpPr>
        <p:spPr>
          <a:xfrm>
            <a:off x="6769100" y="15697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1971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358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Observable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1820090" y="1280160"/>
            <a:ext cx="6544929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FlowableProcessor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&lt;Pair&lt;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= ...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onTouchEvent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(event: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MotionEvent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.onNext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D902C-719C-214A-8862-DEBF1FF71F58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 fontAlgn="base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F93C2-FAD1-3B47-8CD7-7D76667EC97C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7704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Observer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24BA2-C1E6-1F47-AB11-0EFE7C41C928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12AF05-AD95-7244-B57E-98196C78DC53}"/>
              </a:ext>
            </a:extLst>
          </p:cNvPr>
          <p:cNvSpPr txBox="1"/>
          <p:nvPr/>
        </p:nvSpPr>
        <p:spPr>
          <a:xfrm>
            <a:off x="731520" y="3960644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it }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FlowableProcessor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&lt;Pair&lt;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= ... 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onTouchEvent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(event: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MotionEvent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hotObservable.onNext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Subscription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br>
              <a:rPr lang="en-US" sz="1200" b="1" dirty="0">
                <a:latin typeface="Graphik" panose="020B0503030202060203" pitchFamily="34" charset="77"/>
              </a:rPr>
            </a:b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textView.text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 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b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.subscribe(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Cancel subscription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.dispose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56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Schedulers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Determine on which Thread(s) stuff runs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Stuff here means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Tasks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, usually in the form of a function or lambda.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a pool of Threads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Each task is scheduled to run on a Thread in the Scheduler's pool.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Main Scheduler</a:t>
            </a:r>
            <a:b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One thread, the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Main UI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Thread.</a:t>
            </a:r>
            <a:endParaRPr lang="en-US" sz="1200" b="1" dirty="0">
              <a:solidFill>
                <a:srgbClr val="000000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IO Scheduler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Possibly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unbounded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number of Threads on which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blocking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code may run. 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Computation Scheduler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Limited number of Threads, between 2 and the number of CPU-cores.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79273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Scheduler for Subscribing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br>
              <a:rPr lang="en-US" sz="1200" b="1" dirty="0">
                <a:latin typeface="Graphik" panose="020B0503030202060203" pitchFamily="34" charset="77"/>
              </a:rPr>
            </a:b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textView.text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 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b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.subscribe(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CFAC3D-E361-164F-96F2-0943093FD49D}"/>
              </a:ext>
            </a:extLst>
          </p:cNvPr>
          <p:cNvCxnSpPr>
            <a:cxnSpLocks/>
          </p:cNvCxnSpPr>
          <p:nvPr/>
        </p:nvCxnSpPr>
        <p:spPr>
          <a:xfrm>
            <a:off x="5651500" y="3030220"/>
            <a:ext cx="221615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A2C16F-1CC6-0141-96C8-097B2A81DFB3}"/>
              </a:ext>
            </a:extLst>
          </p:cNvPr>
          <p:cNvCxnSpPr>
            <a:cxnSpLocks/>
          </p:cNvCxnSpPr>
          <p:nvPr/>
        </p:nvCxnSpPr>
        <p:spPr>
          <a:xfrm>
            <a:off x="6026150" y="3861889"/>
            <a:ext cx="18542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F1D103-5B83-074B-AD73-CDE2E438BE75}"/>
              </a:ext>
            </a:extLst>
          </p:cNvPr>
          <p:cNvCxnSpPr>
            <a:cxnSpLocks/>
          </p:cNvCxnSpPr>
          <p:nvPr/>
        </p:nvCxnSpPr>
        <p:spPr>
          <a:xfrm>
            <a:off x="6026150" y="30302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87BE1B-08CB-9F49-AD34-A53D6A5826E6}"/>
              </a:ext>
            </a:extLst>
          </p:cNvPr>
          <p:cNvSpPr txBox="1"/>
          <p:nvPr/>
        </p:nvSpPr>
        <p:spPr>
          <a:xfrm>
            <a:off x="6091464" y="4143993"/>
            <a:ext cx="152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new Subscription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9F8DF3-3932-7948-AE00-BC59BE1402CA}"/>
              </a:ext>
            </a:extLst>
          </p:cNvPr>
          <p:cNvSpPr txBox="1"/>
          <p:nvPr/>
        </p:nvSpPr>
        <p:spPr>
          <a:xfrm>
            <a:off x="5163776" y="4174770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802E24-A0D3-9041-90E1-09EC7F72042C}"/>
              </a:ext>
            </a:extLst>
          </p:cNvPr>
          <p:cNvSpPr txBox="1"/>
          <p:nvPr/>
        </p:nvSpPr>
        <p:spPr>
          <a:xfrm>
            <a:off x="5718372" y="3196151"/>
            <a:ext cx="307777" cy="8617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1734F0-F8CC-3445-8A79-9071BF64950E}"/>
              </a:ext>
            </a:extLst>
          </p:cNvPr>
          <p:cNvSpPr txBox="1"/>
          <p:nvPr/>
        </p:nvSpPr>
        <p:spPr>
          <a:xfrm>
            <a:off x="6051374" y="2814776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8463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Scheduler for Observing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br>
              <a:rPr lang="en-US" sz="1200" b="1" dirty="0">
                <a:latin typeface="Graphik" panose="020B0503030202060203" pitchFamily="34" charset="77"/>
              </a:rPr>
            </a:b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2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it 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b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observeOn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Schedulers.main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.subscribe(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CFAC3D-E361-164F-96F2-0943093FD49D}"/>
              </a:ext>
            </a:extLst>
          </p:cNvPr>
          <p:cNvCxnSpPr>
            <a:cxnSpLocks/>
          </p:cNvCxnSpPr>
          <p:nvPr/>
        </p:nvCxnSpPr>
        <p:spPr>
          <a:xfrm>
            <a:off x="5651500" y="3030220"/>
            <a:ext cx="221615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A2C16F-1CC6-0141-96C8-097B2A81DFB3}"/>
              </a:ext>
            </a:extLst>
          </p:cNvPr>
          <p:cNvCxnSpPr>
            <a:cxnSpLocks/>
          </p:cNvCxnSpPr>
          <p:nvPr/>
        </p:nvCxnSpPr>
        <p:spPr>
          <a:xfrm>
            <a:off x="6026150" y="3861889"/>
            <a:ext cx="18542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F1D103-5B83-074B-AD73-CDE2E438BE75}"/>
              </a:ext>
            </a:extLst>
          </p:cNvPr>
          <p:cNvCxnSpPr>
            <a:cxnSpLocks/>
          </p:cNvCxnSpPr>
          <p:nvPr/>
        </p:nvCxnSpPr>
        <p:spPr>
          <a:xfrm>
            <a:off x="6026150" y="3030220"/>
            <a:ext cx="0" cy="12431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682B0E6-2A83-3143-9E4F-98DD216AACEF}"/>
              </a:ext>
            </a:extLst>
          </p:cNvPr>
          <p:cNvSpPr/>
          <p:nvPr/>
        </p:nvSpPr>
        <p:spPr>
          <a:xfrm>
            <a:off x="6387301" y="285086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78AE7B-8727-8B4E-A53C-D822254B443C}"/>
              </a:ext>
            </a:extLst>
          </p:cNvPr>
          <p:cNvSpPr/>
          <p:nvPr/>
        </p:nvSpPr>
        <p:spPr>
          <a:xfrm>
            <a:off x="6387301" y="36825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732BC7-C235-424F-872C-BD850BF1F537}"/>
              </a:ext>
            </a:extLst>
          </p:cNvPr>
          <p:cNvCxnSpPr>
            <a:cxnSpLocks/>
          </p:cNvCxnSpPr>
          <p:nvPr/>
        </p:nvCxnSpPr>
        <p:spPr>
          <a:xfrm>
            <a:off x="6570181" y="3247880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E9FC7EB-4119-5348-BDE9-6E449AECA081}"/>
              </a:ext>
            </a:extLst>
          </p:cNvPr>
          <p:cNvSpPr/>
          <p:nvPr/>
        </p:nvSpPr>
        <p:spPr>
          <a:xfrm>
            <a:off x="7136130" y="284910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DECFF9-485E-FE45-86D6-9E60B6918E3F}"/>
              </a:ext>
            </a:extLst>
          </p:cNvPr>
          <p:cNvSpPr/>
          <p:nvPr/>
        </p:nvSpPr>
        <p:spPr>
          <a:xfrm>
            <a:off x="7136130" y="368076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77A510-1E73-D749-9AAD-E7306E261C33}"/>
              </a:ext>
            </a:extLst>
          </p:cNvPr>
          <p:cNvCxnSpPr>
            <a:cxnSpLocks/>
          </p:cNvCxnSpPr>
          <p:nvPr/>
        </p:nvCxnSpPr>
        <p:spPr>
          <a:xfrm>
            <a:off x="7319010" y="3246120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20F194-2220-7441-BDDD-3BE3564E4876}"/>
              </a:ext>
            </a:extLst>
          </p:cNvPr>
          <p:cNvSpPr txBox="1"/>
          <p:nvPr/>
        </p:nvSpPr>
        <p:spPr>
          <a:xfrm rot="10800000">
            <a:off x="6667752" y="3021894"/>
            <a:ext cx="307777" cy="8553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UI-Thread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A2160-47D6-D046-9C19-EBCBDB54DCC7}"/>
              </a:ext>
            </a:extLst>
          </p:cNvPr>
          <p:cNvSpPr txBox="1"/>
          <p:nvPr/>
        </p:nvSpPr>
        <p:spPr>
          <a:xfrm rot="10800000">
            <a:off x="7434377" y="3019502"/>
            <a:ext cx="307777" cy="8553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UI-Thread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B093D-241A-4A4B-9791-11B628158ADD}"/>
              </a:ext>
            </a:extLst>
          </p:cNvPr>
          <p:cNvSpPr txBox="1"/>
          <p:nvPr/>
        </p:nvSpPr>
        <p:spPr>
          <a:xfrm>
            <a:off x="5718372" y="3196151"/>
            <a:ext cx="307777" cy="8617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1">
                  <a:lumMod val="75000"/>
                </a:schemeClr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76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Flowable's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backpressure determines its buffer size and behavior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Fixed buffer size and error is emitted when buffer is full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Latest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1 and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previous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value is dropped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Drop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1 and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last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value is dropped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Error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No buffer and error is emitted if observer is too slow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Missing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No buffer and downstream must deal with backpressure</a:t>
            </a:r>
          </a:p>
          <a:p>
            <a:pPr marL="5969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413234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Single, Maybe and Completable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Single 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(1)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An Observable that emits one object and then completes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For single-shot results, such as a network-request or a single system callback</a:t>
            </a: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Maybe 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(1 or 0)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An Observable that emits one object and then completes or that completes without emitting an object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For optional results. Often used for emitting values from a cache</a:t>
            </a: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Completable 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(0)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An Observable that completes without emitting an object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For chaining operations sequentially, chaining side-effects</a:t>
            </a:r>
            <a:b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200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98609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497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32824" y="2266902"/>
            <a:ext cx="20738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4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Coroutines Refresher</a:t>
            </a:r>
          </a:p>
        </p:txBody>
      </p:sp>
    </p:spTree>
    <p:extLst>
      <p:ext uri="{BB962C8B-B14F-4D97-AF65-F5344CB8AC3E}">
        <p14:creationId xmlns:p14="http://schemas.microsoft.com/office/powerpoint/2010/main" val="237036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Coroutines?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Coroutines allow execution to be  suspended and then resumed</a:t>
            </a:r>
            <a:b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b="1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b="1" dirty="0">
                <a:solidFill>
                  <a:srgbClr val="000000"/>
                </a:solidFill>
                <a:latin typeface="Graphik" panose="020B0503030202060203" pitchFamily="34" charset="77"/>
              </a:rPr>
              <a:t>Blocking</a:t>
            </a:r>
            <a:b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Calling Thread stops at blocking point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Thread does nothing but waits; it is idle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Thread gets interrupted and continues after the blocking point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Suspending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Calling Thread stops at suspension point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Thread runs other tasks; it is never idle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Thread resumes after the suspension point at some point in time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1F3CC-7669-A942-927E-9B36B13D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94" y="3216527"/>
            <a:ext cx="174978" cy="1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3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Suspend Functions?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suspend fun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plus5(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8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+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800" b="1" i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calculate():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= plus5(value)</a:t>
            </a:r>
            <a:b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8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0750E-E279-5B46-BCDB-974DD996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393120"/>
            <a:ext cx="133350" cy="1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E9EF5-1C20-E547-85AA-12FBC9C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747481"/>
            <a:ext cx="13335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2FCB1-7F3B-E74B-A038-BD208B0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991214"/>
            <a:ext cx="133350" cy="152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39EF5-0AA5-B742-818D-0879E9846138}"/>
              </a:ext>
            </a:extLst>
          </p:cNvPr>
          <p:cNvCxnSpPr>
            <a:cxnSpLocks/>
          </p:cNvCxnSpPr>
          <p:nvPr/>
        </p:nvCxnSpPr>
        <p:spPr>
          <a:xfrm>
            <a:off x="876822" y="1459282"/>
            <a:ext cx="0" cy="309927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001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Suspend Functions?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suspend fun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plus5(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8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+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800" b="1" i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calculate():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plus5(value)</a:t>
            </a:r>
            <a:b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= it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it =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+ 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8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0750E-E279-5B46-BCDB-974DD996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393120"/>
            <a:ext cx="133350" cy="1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E9EF5-1C20-E547-85AA-12FBC9C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747481"/>
            <a:ext cx="13335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2FCB1-7F3B-E74B-A038-BD208B0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991214"/>
            <a:ext cx="133350" cy="152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CF47BE-2D59-D74E-9E06-2D3EA5C2A254}"/>
              </a:ext>
            </a:extLst>
          </p:cNvPr>
          <p:cNvCxnSpPr>
            <a:cxnSpLocks/>
          </p:cNvCxnSpPr>
          <p:nvPr/>
        </p:nvCxnSpPr>
        <p:spPr>
          <a:xfrm>
            <a:off x="876822" y="1459282"/>
            <a:ext cx="0" cy="309927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3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Continuations?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suspend_lus5(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8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-&gt; Unit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continuation(input +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(String) -&gt; Unit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continuation(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(String) -&gt; Unit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continuation(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800" b="1" i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calculate(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(String) -&gt; Unit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suspend_plus5(value) { it -&gt;</a:t>
            </a:r>
            <a:b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it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it -&gt;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+ 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8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0750E-E279-5B46-BCDB-974DD996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393120"/>
            <a:ext cx="133350" cy="1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E9EF5-1C20-E547-85AA-12FBC9C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747481"/>
            <a:ext cx="13335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2FCB1-7F3B-E74B-A038-BD208B0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991214"/>
            <a:ext cx="133350" cy="152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A43A63-5675-AA41-B6B0-86741C545C55}"/>
              </a:ext>
            </a:extLst>
          </p:cNvPr>
          <p:cNvCxnSpPr>
            <a:cxnSpLocks/>
          </p:cNvCxnSpPr>
          <p:nvPr/>
        </p:nvCxnSpPr>
        <p:spPr>
          <a:xfrm>
            <a:off x="876822" y="1459282"/>
            <a:ext cx="0" cy="309927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7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Continuations?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suspend_plus5(input: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(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-&gt; Unit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delay(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+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suspend_asString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Unit) {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suspend_repeatString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Unit) {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7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(times))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suspend_calculate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&lt;String&gt;) {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allTasks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suspend_plus5(value,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continuation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7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-&gt;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 = input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suspend_asString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continuation)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7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input: String, continuation 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-&gt;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input + "!"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suspend_repeatString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7, continuation)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allTasks.invoke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(Unit) {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038622-EBA8-7249-8D54-4F296F41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76600"/>
            <a:ext cx="133350" cy="15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59881C-CAB7-EA4F-B1AD-D1289B08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5" y="3804990"/>
            <a:ext cx="133350" cy="15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6E5179-5292-5245-84B3-8D39DE92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4241800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0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Coroutines?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Coroutine is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suspendable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code that runs in a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Job</a:t>
            </a:r>
            <a:endParaRPr lang="en-US" sz="1600" b="1" i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Only Coroutines can call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functions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When Coroutine ends, Job ends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If Job is canceled, its Coroutine is canceled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Coroutine can have child-Coroutines, i.e. Job can have child-Jobs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61831F-2480-E548-804F-220A3ECAF115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807704" y="3195783"/>
            <a:chExt cx="1376242" cy="12885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AE7D60-6B3D-A045-9D0A-82CD1243B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4904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3640020-A015-8044-AA8C-861010A491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6746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5C2A1A-79C3-DB4E-8569-6A0D6E6BA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7704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D396F0D-391D-6949-A217-41004924587B}"/>
                </a:ext>
              </a:extLst>
            </p:cNvPr>
            <p:cNvCxnSpPr>
              <a:stCxn id="6" idx="3"/>
              <a:endCxn id="8" idx="0"/>
            </p:cNvCxnSpPr>
            <p:nvPr/>
          </p:nvCxnSpPr>
          <p:spPr>
            <a:xfrm flipH="1">
              <a:off x="4036304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0BD281-EBA8-7C47-B443-E59420CF93F6}"/>
                </a:ext>
              </a:extLst>
            </p:cNvPr>
            <p:cNvCxnSpPr>
              <a:stCxn id="6" idx="5"/>
              <a:endCxn id="7" idx="0"/>
            </p:cNvCxnSpPr>
            <p:nvPr/>
          </p:nvCxnSpPr>
          <p:spPr>
            <a:xfrm>
              <a:off x="4655149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3623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</a:t>
            </a:r>
            <a:r>
              <a:rPr lang="en" sz="3000" spc="-150" dirty="0" err="1">
                <a:solidFill>
                  <a:srgbClr val="000000"/>
                </a:solidFill>
                <a:latin typeface="Graphik" panose="020B0503030202060203" pitchFamily="34" charset="77"/>
              </a:rPr>
              <a:t>CoroutineContexts</a:t>
            </a: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Coroutine needs a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</a:rPr>
              <a:t>CoroutineContext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 err="1">
                <a:solidFill>
                  <a:srgbClr val="000000"/>
                </a:solidFill>
                <a:latin typeface="Graphik" panose="020B0503030202060203" pitchFamily="34" charset="77"/>
              </a:rPr>
              <a:t>CoroutineContext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 contains the Job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For cancelation and synchronization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 err="1">
                <a:solidFill>
                  <a:srgbClr val="000000"/>
                </a:solidFill>
                <a:latin typeface="Graphik" panose="020B0503030202060203" pitchFamily="34" charset="77"/>
              </a:rPr>
              <a:t>CoroutineContext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 contains a Dispatcher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For dispatching pieces of code to be run on the correct Threads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200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has a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CoroutineContext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Child-Coroutine inherits its parent-Job and the Dispatcher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interface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en-US" sz="10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146529-C9CD-884C-AF0A-7E4F5FC709FC}"/>
              </a:ext>
            </a:extLst>
          </p:cNvPr>
          <p:cNvGrpSpPr/>
          <p:nvPr/>
        </p:nvGrpSpPr>
        <p:grpSpPr>
          <a:xfrm>
            <a:off x="5397044" y="3489198"/>
            <a:ext cx="1376242" cy="1288542"/>
            <a:chOff x="3807704" y="3195783"/>
            <a:chExt cx="1376242" cy="12885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3D7663-5419-7F41-8E18-3F4618F4D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4904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6B19DD8-F9CA-F048-ACDB-8AF295458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6746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B007E9-B21B-604E-9FD0-0524A45F4E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7704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B9069A-E978-514D-8304-424E18319159}"/>
                </a:ext>
              </a:extLst>
            </p:cNvPr>
            <p:cNvCxnSpPr>
              <a:stCxn id="7" idx="3"/>
              <a:endCxn id="9" idx="0"/>
            </p:cNvCxnSpPr>
            <p:nvPr/>
          </p:nvCxnSpPr>
          <p:spPr>
            <a:xfrm flipH="1">
              <a:off x="4036304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2C0FA0E-4597-4640-BFC0-8177F5B71519}"/>
                </a:ext>
              </a:extLst>
            </p:cNvPr>
            <p:cNvCxnSpPr>
              <a:stCxn id="7" idx="5"/>
              <a:endCxn id="8" idx="0"/>
            </p:cNvCxnSpPr>
            <p:nvPr/>
          </p:nvCxnSpPr>
          <p:spPr>
            <a:xfrm>
              <a:off x="4655149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1355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4DEDB4-DAE0-2948-BF5A-BC5A9DB71657}"/>
              </a:ext>
            </a:extLst>
          </p:cNvPr>
          <p:cNvCxnSpPr>
            <a:cxnSpLocks/>
            <a:endCxn id="13" idx="4"/>
          </p:cNvCxnSpPr>
          <p:nvPr/>
        </p:nvCxnSpPr>
        <p:spPr>
          <a:xfrm>
            <a:off x="3860800" y="3448050"/>
            <a:ext cx="3350504" cy="3817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6BE511-807F-144B-80C1-3ADFA3C6705F}"/>
              </a:ext>
            </a:extLst>
          </p:cNvPr>
          <p:cNvCxnSpPr>
            <a:cxnSpLocks/>
          </p:cNvCxnSpPr>
          <p:nvPr/>
        </p:nvCxnSpPr>
        <p:spPr>
          <a:xfrm flipV="1">
            <a:off x="3860800" y="3361094"/>
            <a:ext cx="3350504" cy="869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FB28AA-8B3E-E94F-A908-CF5B2388BD9B}"/>
              </a:ext>
            </a:extLst>
          </p:cNvPr>
          <p:cNvCxnSpPr>
            <a:cxnSpLocks/>
          </p:cNvCxnSpPr>
          <p:nvPr/>
        </p:nvCxnSpPr>
        <p:spPr>
          <a:xfrm>
            <a:off x="2819400" y="2908300"/>
            <a:ext cx="4427665" cy="316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DEA892-6FBA-4441-AE50-5D17512F4F45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2819400" y="2769825"/>
            <a:ext cx="4391904" cy="1384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scope =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br>
              <a:rPr lang="en-US" sz="7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Job =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times = plus5(</a:t>
            </a:r>
            <a: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Deferred&lt;String&gt; =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"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times)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grandChildJob.await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       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7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98C2E0-5C87-C944-8CFC-0997EE5CFD14}"/>
              </a:ext>
            </a:extLst>
          </p:cNvPr>
          <p:cNvSpPr>
            <a:spLocks noChangeAspect="1"/>
          </p:cNvSpPr>
          <p:nvPr/>
        </p:nvSpPr>
        <p:spPr>
          <a:xfrm>
            <a:off x="6982704" y="1709883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0A6744-F93E-CA4E-8BAF-7AF0B69A28BE}"/>
              </a:ext>
            </a:extLst>
          </p:cNvPr>
          <p:cNvSpPr>
            <a:spLocks noChangeAspect="1"/>
          </p:cNvSpPr>
          <p:nvPr/>
        </p:nvSpPr>
        <p:spPr>
          <a:xfrm>
            <a:off x="6982704" y="2769825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5EFD2F-AC68-9D4C-8F61-F85C69A698BF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211304" y="2167083"/>
            <a:ext cx="0" cy="60274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858AE96-104E-5549-A8C8-8F0FAA84F429}"/>
              </a:ext>
            </a:extLst>
          </p:cNvPr>
          <p:cNvSpPr>
            <a:spLocks noChangeAspect="1"/>
          </p:cNvSpPr>
          <p:nvPr/>
        </p:nvSpPr>
        <p:spPr>
          <a:xfrm>
            <a:off x="6982704" y="3372567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1F2A9B-AB5E-5443-8D54-581F7268CEA7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7211304" y="3227025"/>
            <a:ext cx="0" cy="14554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25E3DE66-D1F7-B14F-BF39-C3280FC7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3015864"/>
            <a:ext cx="133350" cy="152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AF3D4F-1FA1-ED4D-97EE-3E44BE5B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563066"/>
            <a:ext cx="133350" cy="152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3ED2C89-03B7-8F4A-9574-1A6D52B0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755390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88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6754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 all its child-Jobs, when it's stopped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Stop, when one of its child-Jobs stops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48098B-86B0-9144-A5C7-12454C901A15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807704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4904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6746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7704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4036304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655149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Line">
            <a:extLst>
              <a:ext uri="{FF2B5EF4-FFF2-40B4-BE49-F238E27FC236}">
                <a16:creationId xmlns:a16="http://schemas.microsoft.com/office/drawing/2014/main" id="{F0D1EA9E-D320-7443-B4EB-ADB36C8E07D4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51318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title" idx="4294967295"/>
          </p:nvPr>
        </p:nvSpPr>
        <p:spPr>
          <a:xfrm>
            <a:off x="1645920" y="365760"/>
            <a:ext cx="5908675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b="1" spc="-150" dirty="0">
                <a:solidFill>
                  <a:srgbClr val="000000"/>
                </a:solidFill>
                <a:latin typeface="Graphik" panose="020B0503030202060203" pitchFamily="34" charset="77"/>
              </a:rPr>
              <a:t>Agenda</a:t>
            </a:r>
            <a:endParaRPr sz="3000" b="1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4294967295"/>
          </p:nvPr>
        </p:nvSpPr>
        <p:spPr>
          <a:xfrm>
            <a:off x="1645920" y="1280160"/>
            <a:ext cx="5957887" cy="331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Asynchrony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No Threads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Rx Refresher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Coroutines Refresher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Coroutines vs Rx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Recap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22B2786E-D5C0-6E4C-8D1F-03062EEE6315}"/>
              </a:ext>
            </a:extLst>
          </p:cNvPr>
          <p:cNvSpPr/>
          <p:nvPr/>
        </p:nvSpPr>
        <p:spPr>
          <a:xfrm flipV="1">
            <a:off x="17373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Stop, when one of its child-Jobs stops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8B0233-318F-2946-875A-5CD90F8CF9AB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E4F4B7BC-2441-764E-9196-E23F70FD40D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639462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Stop, when one of its child-Jobs stops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8B0233-318F-2946-875A-5CD90F8CF9AB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2555D-43F7-7B40-AF96-F79F87398840}"/>
              </a:ext>
            </a:extLst>
          </p:cNvPr>
          <p:cNvSpPr txBox="1"/>
          <p:nvPr/>
        </p:nvSpPr>
        <p:spPr>
          <a:xfrm>
            <a:off x="4760421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68AE26-158A-BF4B-A319-DBA569FFE937}"/>
              </a:ext>
            </a:extLst>
          </p:cNvPr>
          <p:cNvCxnSpPr/>
          <p:nvPr/>
        </p:nvCxnSpPr>
        <p:spPr>
          <a:xfrm flipH="1">
            <a:off x="4186205" y="3619506"/>
            <a:ext cx="295555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775F86-A16E-ED4F-B8D1-FDB0C58A9C9C}"/>
              </a:ext>
            </a:extLst>
          </p:cNvPr>
          <p:cNvCxnSpPr/>
          <p:nvPr/>
        </p:nvCxnSpPr>
        <p:spPr>
          <a:xfrm>
            <a:off x="4512143" y="3619506"/>
            <a:ext cx="300197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ine">
            <a:extLst>
              <a:ext uri="{FF2B5EF4-FFF2-40B4-BE49-F238E27FC236}">
                <a16:creationId xmlns:a16="http://schemas.microsoft.com/office/drawing/2014/main" id="{879F9241-88E6-A84C-A42C-CD491356EE71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91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6754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cancel,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2CCED576-66A3-3941-A254-8A37339C703D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361484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,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3E244-8408-6E4A-930E-2E7A536A48E1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7DF43E-A9AD-0B49-A693-F134FF8214F7}"/>
              </a:ext>
            </a:extLst>
          </p:cNvPr>
          <p:cNvCxnSpPr/>
          <p:nvPr/>
        </p:nvCxnSpPr>
        <p:spPr>
          <a:xfrm flipH="1">
            <a:off x="4186205" y="3619506"/>
            <a:ext cx="295555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ine">
            <a:extLst>
              <a:ext uri="{FF2B5EF4-FFF2-40B4-BE49-F238E27FC236}">
                <a16:creationId xmlns:a16="http://schemas.microsoft.com/office/drawing/2014/main" id="{02424728-4679-0E4C-8F96-AA2D6F6FA89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4601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6754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,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3E244-8408-6E4A-930E-2E7A536A48E1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D37ED-2368-3A42-AB34-F1C905C52767}"/>
              </a:ext>
            </a:extLst>
          </p:cNvPr>
          <p:cNvSpPr txBox="1"/>
          <p:nvPr/>
        </p:nvSpPr>
        <p:spPr>
          <a:xfrm>
            <a:off x="4760421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1EE221-04EB-3B4B-898B-A8CB5100D20C}"/>
              </a:ext>
            </a:extLst>
          </p:cNvPr>
          <p:cNvCxnSpPr/>
          <p:nvPr/>
        </p:nvCxnSpPr>
        <p:spPr>
          <a:xfrm>
            <a:off x="4512143" y="3619506"/>
            <a:ext cx="300197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ine">
            <a:extLst>
              <a:ext uri="{FF2B5EF4-FFF2-40B4-BE49-F238E27FC236}">
                <a16:creationId xmlns:a16="http://schemas.microsoft.com/office/drawing/2014/main" id="{7A8CA2B8-28B9-4B4A-B45C-DC8C6C3EF95D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2881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</a:t>
            </a:r>
            <a:r>
              <a:rPr lang="en" sz="3000" spc="-150" dirty="0" err="1">
                <a:solidFill>
                  <a:srgbClr val="000000"/>
                </a:solidFill>
                <a:latin typeface="Graphik" panose="020B0503030202060203" pitchFamily="34" charset="77"/>
              </a:rPr>
              <a:t>SupervisorJob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</a:t>
            </a:r>
            <a:r>
              <a:rPr lang="en-US" sz="1600" dirty="0" err="1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SupervisorJob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keep running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, even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B4E28F6-5296-7746-90E9-B5DCA0A460B7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273872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4DEDB4-DAE0-2948-BF5A-BC5A9DB71657}"/>
              </a:ext>
            </a:extLst>
          </p:cNvPr>
          <p:cNvCxnSpPr>
            <a:cxnSpLocks/>
            <a:endCxn id="13" idx="4"/>
          </p:cNvCxnSpPr>
          <p:nvPr/>
        </p:nvCxnSpPr>
        <p:spPr>
          <a:xfrm>
            <a:off x="3860800" y="3448050"/>
            <a:ext cx="3350504" cy="3817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6BE511-807F-144B-80C1-3ADFA3C6705F}"/>
              </a:ext>
            </a:extLst>
          </p:cNvPr>
          <p:cNvCxnSpPr>
            <a:cxnSpLocks/>
          </p:cNvCxnSpPr>
          <p:nvPr/>
        </p:nvCxnSpPr>
        <p:spPr>
          <a:xfrm flipV="1">
            <a:off x="3860800" y="3361094"/>
            <a:ext cx="3350504" cy="869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FB28AA-8B3E-E94F-A908-CF5B2388BD9B}"/>
              </a:ext>
            </a:extLst>
          </p:cNvPr>
          <p:cNvCxnSpPr>
            <a:cxnSpLocks/>
          </p:cNvCxnSpPr>
          <p:nvPr/>
        </p:nvCxnSpPr>
        <p:spPr>
          <a:xfrm>
            <a:off x="2819400" y="2908300"/>
            <a:ext cx="4427665" cy="316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DEA892-6FBA-4441-AE50-5D17512F4F45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2819400" y="2769825"/>
            <a:ext cx="4391904" cy="1384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scope =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br>
              <a:rPr lang="en-US" sz="7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Job =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times = plus5(</a:t>
            </a:r>
            <a: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Deferred&lt;String&gt; = 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"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times)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grandChildJob.await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       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Cancels all (grand)children and cancels itself.</a:t>
            </a:r>
            <a:br>
              <a:rPr lang="en-US" sz="10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.cancel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7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98C2E0-5C87-C944-8CFC-0997EE5CFD14}"/>
              </a:ext>
            </a:extLst>
          </p:cNvPr>
          <p:cNvSpPr>
            <a:spLocks noChangeAspect="1"/>
          </p:cNvSpPr>
          <p:nvPr/>
        </p:nvSpPr>
        <p:spPr>
          <a:xfrm>
            <a:off x="6982704" y="1709883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0A6744-F93E-CA4E-8BAF-7AF0B69A28BE}"/>
              </a:ext>
            </a:extLst>
          </p:cNvPr>
          <p:cNvSpPr>
            <a:spLocks noChangeAspect="1"/>
          </p:cNvSpPr>
          <p:nvPr/>
        </p:nvSpPr>
        <p:spPr>
          <a:xfrm>
            <a:off x="6982704" y="2769825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58AE96-104E-5549-A8C8-8F0FAA84F429}"/>
              </a:ext>
            </a:extLst>
          </p:cNvPr>
          <p:cNvSpPr>
            <a:spLocks noChangeAspect="1"/>
          </p:cNvSpPr>
          <p:nvPr/>
        </p:nvSpPr>
        <p:spPr>
          <a:xfrm>
            <a:off x="6982704" y="3372567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5E3DE66-D1F7-B14F-BF39-C3280FC7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3015864"/>
            <a:ext cx="133350" cy="152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AF3D4F-1FA1-ED4D-97EE-3E44BE5B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563066"/>
            <a:ext cx="133350" cy="152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3ED2C89-03B7-8F4A-9574-1A6D52B0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755390"/>
            <a:ext cx="133350" cy="15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B1081E-96D2-E04B-9FCB-4C86C167550B}"/>
              </a:ext>
            </a:extLst>
          </p:cNvPr>
          <p:cNvSpPr txBox="1"/>
          <p:nvPr/>
        </p:nvSpPr>
        <p:spPr>
          <a:xfrm>
            <a:off x="7016379" y="1716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E267B-79E9-364C-A815-198F6E6AFA8D}"/>
              </a:ext>
            </a:extLst>
          </p:cNvPr>
          <p:cNvSpPr txBox="1"/>
          <p:nvPr/>
        </p:nvSpPr>
        <p:spPr>
          <a:xfrm>
            <a:off x="7016379" y="278129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B1E7-81C4-FC4D-B886-00F88BA8DF3B}"/>
              </a:ext>
            </a:extLst>
          </p:cNvPr>
          <p:cNvSpPr txBox="1"/>
          <p:nvPr/>
        </p:nvSpPr>
        <p:spPr>
          <a:xfrm>
            <a:off x="7016379" y="337957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44A511-E889-5249-8782-6CA0AD55333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7211304" y="2174091"/>
            <a:ext cx="5980" cy="60720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4D8F58-C9CF-3048-A60C-222262F9BF35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211304" y="3225028"/>
            <a:ext cx="2" cy="15454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32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Coroutine Builders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Regular functions cannot call suspend functions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Coroutines can call suspend functions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Regular functions can build and launch Coroutines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2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launch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</a:t>
            </a:r>
            <a:r>
              <a:rPr lang="en-US" sz="1200" dirty="0"/>
              <a:t>🔥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and launches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Coroutine and returns its Job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fire-and-forget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2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async</a:t>
            </a:r>
            <a:r>
              <a:rPr lang="en-US" sz="1200" dirty="0"/>
              <a:t> 🔥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and launches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Coroutine and returns its Job as a Deferred&lt;T&gt;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getting a result asynchronously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Deferred&lt;T&gt;.await() can be called multiple times to share result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runBlocking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Runs a Coroutine and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blocks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until it has finished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getting a result synchronously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371941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Lazy-Coroutine Builders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launch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(start = LAZY)  </a:t>
            </a:r>
            <a:r>
              <a:rPr lang="en-US" sz="1600" dirty="0">
                <a:latin typeface="apple color emoji" pitchFamily="2" charset="0"/>
              </a:rPr>
              <a:t>❄️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a Coroutine and returns its Job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but only launches it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calling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or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on the Job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async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(start = LAZY )  </a:t>
            </a:r>
            <a:r>
              <a:rPr lang="en-US" sz="1600" dirty="0">
                <a:latin typeface="apple color emoji" pitchFamily="2" charset="0"/>
              </a:rPr>
              <a:t>❄️️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a Coroutine and returns its Job as a Deferred&lt;T&gt;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but only launches it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calling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,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or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on the Deferred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95181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'Cold' Suspend Functions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function returning a suspend lambda</a:t>
            </a:r>
            <a:br>
              <a:rPr lang="en-US" sz="1600" dirty="0">
                <a:latin typeface="apple color emoji" pitchFamily="2" charset="0"/>
              </a:rPr>
            </a:br>
            <a:endParaRPr lang="en-US" sz="16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5715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"actor78hinb"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"actor78hinb"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String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suspend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coldFullName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"actor78hinb"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coldFullName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coldFullName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B38A4-E448-A341-840C-2E259E5087BE}"/>
              </a:ext>
            </a:extLst>
          </p:cNvPr>
          <p:cNvSpPr txBox="1"/>
          <p:nvPr/>
        </p:nvSpPr>
        <p:spPr>
          <a:xfrm>
            <a:off x="822960" y="1945872"/>
            <a:ext cx="350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B5C17-E1BE-174E-9712-F631B2DA3AF9}"/>
              </a:ext>
            </a:extLst>
          </p:cNvPr>
          <p:cNvSpPr txBox="1"/>
          <p:nvPr/>
        </p:nvSpPr>
        <p:spPr>
          <a:xfrm>
            <a:off x="822960" y="3157355"/>
            <a:ext cx="350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ple color emoji" pitchFamily="2" charset="0"/>
              </a:rPr>
              <a:t>❄️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6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424572" y="2266902"/>
            <a:ext cx="1782138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/>
              <a:t>01</a:t>
            </a:r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Asynchrony</a:t>
            </a:r>
            <a:endParaRPr sz="3200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25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Conventions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When writing </a:t>
            </a: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suspendable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functions that 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either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suspend for a while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and resume with a result, then write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getRemoteData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(…):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SomeResult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or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return immediately 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with a possible Deferred result, then write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remoteData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(…): Deferred&lt;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SomeResult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but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never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write this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remoteData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(…): …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0657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Conventions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When you need to call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launch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or </a:t>
            </a:r>
            <a:r>
              <a:rPr lang="en-US" sz="16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in a suspend fun write this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getImgBrightness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 : Float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histogram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parse(range,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histogram.await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Suspends for a while and resumes with a result, but allows for parallel processing of other data.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068840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Channels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SendChannel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sending data through a channel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suspends as long as the buffer is full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ReceiveChannel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receiving data from a channel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suspends as long as the buffer is empty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Is not reactive, i.e. consumers must call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themselves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FDFC-9B5E-914D-8E7A-F0EDE3A3941F}"/>
              </a:ext>
            </a:extLst>
          </p:cNvPr>
          <p:cNvSpPr/>
          <p:nvPr/>
        </p:nvSpPr>
        <p:spPr>
          <a:xfrm>
            <a:off x="6796202" y="1814501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D1297-7089-CB4D-A836-1EAAACBC2B3E}"/>
              </a:ext>
            </a:extLst>
          </p:cNvPr>
          <p:cNvSpPr txBox="1"/>
          <p:nvPr/>
        </p:nvSpPr>
        <p:spPr>
          <a:xfrm>
            <a:off x="682698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SendChannel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B27B5-09A5-6540-B7F1-347D6CC21F2C}"/>
              </a:ext>
            </a:extLst>
          </p:cNvPr>
          <p:cNvSpPr txBox="1"/>
          <p:nvPr/>
        </p:nvSpPr>
        <p:spPr>
          <a:xfrm>
            <a:off x="753812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ReceiveChannel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2ECB7-A77F-0444-BAED-550C637601B7}"/>
              </a:ext>
            </a:extLst>
          </p:cNvPr>
          <p:cNvSpPr/>
          <p:nvPr/>
        </p:nvSpPr>
        <p:spPr>
          <a:xfrm>
            <a:off x="7196312" y="1900226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ACA80-8691-5544-B12B-74A0C8BB2ADF}"/>
              </a:ext>
            </a:extLst>
          </p:cNvPr>
          <p:cNvSpPr/>
          <p:nvPr/>
        </p:nvSpPr>
        <p:spPr>
          <a:xfrm>
            <a:off x="7193197" y="1909115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A2E13-8F91-1847-80E4-8C358184A8AB}"/>
              </a:ext>
            </a:extLst>
          </p:cNvPr>
          <p:cNvSpPr/>
          <p:nvPr/>
        </p:nvSpPr>
        <p:spPr>
          <a:xfrm>
            <a:off x="7199457" y="211929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C73D5-901A-AF40-93D4-19CDB9107873}"/>
              </a:ext>
            </a:extLst>
          </p:cNvPr>
          <p:cNvSpPr/>
          <p:nvPr/>
        </p:nvSpPr>
        <p:spPr>
          <a:xfrm>
            <a:off x="7197377" y="2328844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1F50A2-5173-D14D-B0DD-0CDC40BA62D4}"/>
              </a:ext>
            </a:extLst>
          </p:cNvPr>
          <p:cNvSpPr/>
          <p:nvPr/>
        </p:nvSpPr>
        <p:spPr>
          <a:xfrm>
            <a:off x="7193197" y="253331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D1E63-7656-2041-B2F4-E189F604075C}"/>
              </a:ext>
            </a:extLst>
          </p:cNvPr>
          <p:cNvSpPr/>
          <p:nvPr/>
        </p:nvSpPr>
        <p:spPr>
          <a:xfrm>
            <a:off x="7193197" y="2727312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270A24-600F-2040-8589-642D274DB1CE}"/>
              </a:ext>
            </a:extLst>
          </p:cNvPr>
          <p:cNvSpPr/>
          <p:nvPr/>
        </p:nvSpPr>
        <p:spPr>
          <a:xfrm>
            <a:off x="7193197" y="2925113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11AA4-18B7-CF4F-8B09-D13FF8A26BBC}"/>
              </a:ext>
            </a:extLst>
          </p:cNvPr>
          <p:cNvSpPr txBox="1"/>
          <p:nvPr/>
        </p:nvSpPr>
        <p:spPr>
          <a:xfrm>
            <a:off x="6740744" y="1571221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E303FB-129A-CB4A-8BB1-4167FA0A96F0}"/>
              </a:ext>
            </a:extLst>
          </p:cNvPr>
          <p:cNvSpPr/>
          <p:nvPr/>
        </p:nvSpPr>
        <p:spPr>
          <a:xfrm>
            <a:off x="6681962" y="584940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B58DE7-3710-0B41-B7F8-12500A339024}"/>
              </a:ext>
            </a:extLst>
          </p:cNvPr>
          <p:cNvSpPr/>
          <p:nvPr/>
        </p:nvSpPr>
        <p:spPr>
          <a:xfrm>
            <a:off x="6681962" y="3713743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Consumer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386286F-EBA2-894F-835A-1C23C1F67454}"/>
              </a:ext>
            </a:extLst>
          </p:cNvPr>
          <p:cNvCxnSpPr>
            <a:stCxn id="16" idx="2"/>
            <a:endCxn id="2" idx="1"/>
          </p:cNvCxnSpPr>
          <p:nvPr/>
        </p:nvCxnSpPr>
        <p:spPr>
          <a:xfrm rot="10800000" flipH="1" flipV="1">
            <a:off x="6681962" y="1007214"/>
            <a:ext cx="114240" cy="1610561"/>
          </a:xfrm>
          <a:prstGeom prst="bentConnector3">
            <a:avLst>
              <a:gd name="adj1" fmla="val -20010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1F1FEE1-8A55-444C-8491-2BFFDC807162}"/>
              </a:ext>
            </a:extLst>
          </p:cNvPr>
          <p:cNvCxnSpPr>
            <a:stCxn id="7" idx="3"/>
            <a:endCxn id="19" idx="6"/>
          </p:cNvCxnSpPr>
          <p:nvPr/>
        </p:nvCxnSpPr>
        <p:spPr>
          <a:xfrm>
            <a:off x="7907452" y="2617777"/>
            <a:ext cx="108010" cy="1518241"/>
          </a:xfrm>
          <a:prstGeom prst="bentConnector3">
            <a:avLst>
              <a:gd name="adj1" fmla="val 31164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FC8DB79-8D80-C94D-9243-67ADF993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36" y="1658537"/>
            <a:ext cx="133350" cy="152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CAFC44-8DA3-8B4F-B687-8997F410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90" y="3421051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08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Channels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Channel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Is both a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SendChannel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and a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ReceiveChannel</a:t>
            </a:r>
            <a:endParaRPr lang="en-US" sz="1200" i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Has a buffer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cancel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closes the entire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Channel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immediately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close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closes the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SendChannel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immediately</a:t>
            </a:r>
            <a:endParaRPr lang="en-US" sz="1200" i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close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closes the 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ReceiveChannel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after there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are no more items to receive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FDFC-9B5E-914D-8E7A-F0EDE3A3941F}"/>
              </a:ext>
            </a:extLst>
          </p:cNvPr>
          <p:cNvSpPr/>
          <p:nvPr/>
        </p:nvSpPr>
        <p:spPr>
          <a:xfrm>
            <a:off x="6796202" y="1814501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D1297-7089-CB4D-A836-1EAAACBC2B3E}"/>
              </a:ext>
            </a:extLst>
          </p:cNvPr>
          <p:cNvSpPr txBox="1"/>
          <p:nvPr/>
        </p:nvSpPr>
        <p:spPr>
          <a:xfrm>
            <a:off x="682698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SendChannel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B27B5-09A5-6540-B7F1-347D6CC21F2C}"/>
              </a:ext>
            </a:extLst>
          </p:cNvPr>
          <p:cNvSpPr txBox="1"/>
          <p:nvPr/>
        </p:nvSpPr>
        <p:spPr>
          <a:xfrm>
            <a:off x="753812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ReceiveChannel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2ECB7-A77F-0444-BAED-550C637601B7}"/>
              </a:ext>
            </a:extLst>
          </p:cNvPr>
          <p:cNvSpPr/>
          <p:nvPr/>
        </p:nvSpPr>
        <p:spPr>
          <a:xfrm>
            <a:off x="7196312" y="1900226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ACA80-8691-5544-B12B-74A0C8BB2ADF}"/>
              </a:ext>
            </a:extLst>
          </p:cNvPr>
          <p:cNvSpPr/>
          <p:nvPr/>
        </p:nvSpPr>
        <p:spPr>
          <a:xfrm>
            <a:off x="7193197" y="1909115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A2E13-8F91-1847-80E4-8C358184A8AB}"/>
              </a:ext>
            </a:extLst>
          </p:cNvPr>
          <p:cNvSpPr/>
          <p:nvPr/>
        </p:nvSpPr>
        <p:spPr>
          <a:xfrm>
            <a:off x="7199457" y="211929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C73D5-901A-AF40-93D4-19CDB9107873}"/>
              </a:ext>
            </a:extLst>
          </p:cNvPr>
          <p:cNvSpPr/>
          <p:nvPr/>
        </p:nvSpPr>
        <p:spPr>
          <a:xfrm>
            <a:off x="7197377" y="2328844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1F50A2-5173-D14D-B0DD-0CDC40BA62D4}"/>
              </a:ext>
            </a:extLst>
          </p:cNvPr>
          <p:cNvSpPr/>
          <p:nvPr/>
        </p:nvSpPr>
        <p:spPr>
          <a:xfrm>
            <a:off x="7193197" y="253331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D1E63-7656-2041-B2F4-E189F604075C}"/>
              </a:ext>
            </a:extLst>
          </p:cNvPr>
          <p:cNvSpPr/>
          <p:nvPr/>
        </p:nvSpPr>
        <p:spPr>
          <a:xfrm>
            <a:off x="7193197" y="2727312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270A24-600F-2040-8589-642D274DB1CE}"/>
              </a:ext>
            </a:extLst>
          </p:cNvPr>
          <p:cNvSpPr/>
          <p:nvPr/>
        </p:nvSpPr>
        <p:spPr>
          <a:xfrm>
            <a:off x="7193197" y="2925113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11AA4-18B7-CF4F-8B09-D13FF8A26BBC}"/>
              </a:ext>
            </a:extLst>
          </p:cNvPr>
          <p:cNvSpPr txBox="1"/>
          <p:nvPr/>
        </p:nvSpPr>
        <p:spPr>
          <a:xfrm>
            <a:off x="6740744" y="1571221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E303FB-129A-CB4A-8BB1-4167FA0A96F0}"/>
              </a:ext>
            </a:extLst>
          </p:cNvPr>
          <p:cNvSpPr/>
          <p:nvPr/>
        </p:nvSpPr>
        <p:spPr>
          <a:xfrm>
            <a:off x="6681962" y="584940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B58DE7-3710-0B41-B7F8-12500A339024}"/>
              </a:ext>
            </a:extLst>
          </p:cNvPr>
          <p:cNvSpPr/>
          <p:nvPr/>
        </p:nvSpPr>
        <p:spPr>
          <a:xfrm>
            <a:off x="6681962" y="3713743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Consumer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386286F-EBA2-894F-835A-1C23C1F67454}"/>
              </a:ext>
            </a:extLst>
          </p:cNvPr>
          <p:cNvCxnSpPr>
            <a:stCxn id="16" idx="2"/>
            <a:endCxn id="2" idx="1"/>
          </p:cNvCxnSpPr>
          <p:nvPr/>
        </p:nvCxnSpPr>
        <p:spPr>
          <a:xfrm rot="10800000" flipH="1" flipV="1">
            <a:off x="6681962" y="1007214"/>
            <a:ext cx="114240" cy="1610561"/>
          </a:xfrm>
          <a:prstGeom prst="bentConnector3">
            <a:avLst>
              <a:gd name="adj1" fmla="val -20010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1F1FEE1-8A55-444C-8491-2BFFDC807162}"/>
              </a:ext>
            </a:extLst>
          </p:cNvPr>
          <p:cNvCxnSpPr>
            <a:stCxn id="7" idx="3"/>
            <a:endCxn id="19" idx="6"/>
          </p:cNvCxnSpPr>
          <p:nvPr/>
        </p:nvCxnSpPr>
        <p:spPr>
          <a:xfrm>
            <a:off x="7907452" y="2617777"/>
            <a:ext cx="108010" cy="1518241"/>
          </a:xfrm>
          <a:prstGeom prst="bentConnector3">
            <a:avLst>
              <a:gd name="adj1" fmla="val 31164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FC8DB79-8D80-C94D-9243-67ADF993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36" y="1658537"/>
            <a:ext cx="133350" cy="152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CAFC44-8DA3-8B4F-B687-8997F410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90" y="3421051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0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will suspend and resume only when a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call has been issued by the consumer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This is the default backpressure of a Channel</a:t>
            </a:r>
          </a:p>
          <a:p>
            <a:pPr marL="5969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960294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Conflated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never actually suspends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If buffer is full, sending a value replaces the current one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0010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Conflated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Unlimited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can grow without limits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never actually suspends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6942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Conflated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Unlimited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Some Fixed Size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is fixed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will suspend if the buffer is full and resume when a receive call has been issued by the consumer</a:t>
            </a:r>
          </a:p>
          <a:p>
            <a:pPr marL="5969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55065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Fan-Out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Distribute a producer over multiple consumers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64038-B79E-3347-8A76-DBE66C33D986}"/>
              </a:ext>
            </a:extLst>
          </p:cNvPr>
          <p:cNvSpPr/>
          <p:nvPr/>
        </p:nvSpPr>
        <p:spPr>
          <a:xfrm>
            <a:off x="3917357" y="2101465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B8AD1-AC45-BD4E-B7F7-FA3F85687D79}"/>
              </a:ext>
            </a:extLst>
          </p:cNvPr>
          <p:cNvSpPr txBox="1"/>
          <p:nvPr/>
        </p:nvSpPr>
        <p:spPr>
          <a:xfrm>
            <a:off x="394813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SendChannel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383F8-F5B7-7F47-AF22-0979BC816E5E}"/>
              </a:ext>
            </a:extLst>
          </p:cNvPr>
          <p:cNvSpPr txBox="1"/>
          <p:nvPr/>
        </p:nvSpPr>
        <p:spPr>
          <a:xfrm>
            <a:off x="465927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ReceiveChannel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1255C-00ED-1148-AAF7-AC9240FF4718}"/>
              </a:ext>
            </a:extLst>
          </p:cNvPr>
          <p:cNvSpPr/>
          <p:nvPr/>
        </p:nvSpPr>
        <p:spPr>
          <a:xfrm>
            <a:off x="4317467" y="2187190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AAC5F-90C6-B845-AB59-41BDA1B52C1B}"/>
              </a:ext>
            </a:extLst>
          </p:cNvPr>
          <p:cNvSpPr/>
          <p:nvPr/>
        </p:nvSpPr>
        <p:spPr>
          <a:xfrm>
            <a:off x="4314352" y="219607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6C3D97-161E-A540-B17E-81C491EA1B26}"/>
              </a:ext>
            </a:extLst>
          </p:cNvPr>
          <p:cNvSpPr/>
          <p:nvPr/>
        </p:nvSpPr>
        <p:spPr>
          <a:xfrm>
            <a:off x="4320612" y="240626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40D2E5-91C6-8941-B713-8F5B55BF0E05}"/>
              </a:ext>
            </a:extLst>
          </p:cNvPr>
          <p:cNvSpPr/>
          <p:nvPr/>
        </p:nvSpPr>
        <p:spPr>
          <a:xfrm>
            <a:off x="4318532" y="2615808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F369A-9D9B-414B-B62E-2D522B85EACA}"/>
              </a:ext>
            </a:extLst>
          </p:cNvPr>
          <p:cNvSpPr/>
          <p:nvPr/>
        </p:nvSpPr>
        <p:spPr>
          <a:xfrm>
            <a:off x="4314352" y="2820277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9FA9B-8669-C944-97F4-84283AB4E6CA}"/>
              </a:ext>
            </a:extLst>
          </p:cNvPr>
          <p:cNvSpPr/>
          <p:nvPr/>
        </p:nvSpPr>
        <p:spPr>
          <a:xfrm>
            <a:off x="4314352" y="3014276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AB0A7-D07B-3942-99CC-401C6C07D097}"/>
              </a:ext>
            </a:extLst>
          </p:cNvPr>
          <p:cNvSpPr/>
          <p:nvPr/>
        </p:nvSpPr>
        <p:spPr>
          <a:xfrm>
            <a:off x="4314352" y="3212077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164D5-2582-0B4D-AD09-F5FF5C32DDFD}"/>
              </a:ext>
            </a:extLst>
          </p:cNvPr>
          <p:cNvSpPr txBox="1"/>
          <p:nvPr/>
        </p:nvSpPr>
        <p:spPr>
          <a:xfrm>
            <a:off x="3861899" y="1858185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304C03-24ED-6F4C-A112-B4A5BA26804F}"/>
              </a:ext>
            </a:extLst>
          </p:cNvPr>
          <p:cNvSpPr/>
          <p:nvPr/>
        </p:nvSpPr>
        <p:spPr>
          <a:xfrm>
            <a:off x="1651770" y="2615808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Producer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EB486C-4501-284F-8456-6D628C144173}"/>
              </a:ext>
            </a:extLst>
          </p:cNvPr>
          <p:cNvSpPr/>
          <p:nvPr/>
        </p:nvSpPr>
        <p:spPr>
          <a:xfrm>
            <a:off x="6042619" y="2954262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6D8DBB-EDD0-2A4C-92DE-8CFF94AAA016}"/>
              </a:ext>
            </a:extLst>
          </p:cNvPr>
          <p:cNvSpPr/>
          <p:nvPr/>
        </p:nvSpPr>
        <p:spPr>
          <a:xfrm>
            <a:off x="6042619" y="1972553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1B22CA-1983-5642-808D-5167B2C94DD0}"/>
              </a:ext>
            </a:extLst>
          </p:cNvPr>
          <p:cNvCxnSpPr>
            <a:cxnSpLocks/>
          </p:cNvCxnSpPr>
          <p:nvPr/>
        </p:nvCxnSpPr>
        <p:spPr>
          <a:xfrm>
            <a:off x="2996387" y="3021572"/>
            <a:ext cx="92097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29C722-0762-E542-A400-9AA364344847}"/>
              </a:ext>
            </a:extLst>
          </p:cNvPr>
          <p:cNvCxnSpPr>
            <a:cxnSpLocks/>
          </p:cNvCxnSpPr>
          <p:nvPr/>
        </p:nvCxnSpPr>
        <p:spPr>
          <a:xfrm>
            <a:off x="4991599" y="2272343"/>
            <a:ext cx="1051020" cy="1224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242800-1968-8C4C-807C-76FBF1B9889B}"/>
              </a:ext>
            </a:extLst>
          </p:cNvPr>
          <p:cNvCxnSpPr>
            <a:cxnSpLocks/>
          </p:cNvCxnSpPr>
          <p:nvPr/>
        </p:nvCxnSpPr>
        <p:spPr>
          <a:xfrm>
            <a:off x="5028607" y="2497085"/>
            <a:ext cx="1014012" cy="9571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71B459-778A-0841-8175-4B63023601C7}"/>
              </a:ext>
            </a:extLst>
          </p:cNvPr>
          <p:cNvSpPr txBox="1"/>
          <p:nvPr/>
        </p:nvSpPr>
        <p:spPr>
          <a:xfrm rot="360000">
            <a:off x="5194012" y="2058003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1, 3, 4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DB215-2086-EC4D-B835-97F6BC929256}"/>
              </a:ext>
            </a:extLst>
          </p:cNvPr>
          <p:cNvSpPr txBox="1"/>
          <p:nvPr/>
        </p:nvSpPr>
        <p:spPr>
          <a:xfrm rot="2640000">
            <a:off x="5450827" y="271562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319FD7-2F3E-2E4E-80B1-662FCCBB49BB}"/>
              </a:ext>
            </a:extLst>
          </p:cNvPr>
          <p:cNvSpPr txBox="1"/>
          <p:nvPr/>
        </p:nvSpPr>
        <p:spPr>
          <a:xfrm>
            <a:off x="3020341" y="273030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1, 2, 3, 4</a:t>
            </a:r>
          </a:p>
        </p:txBody>
      </p:sp>
    </p:spTree>
    <p:extLst>
      <p:ext uri="{BB962C8B-B14F-4D97-AF65-F5344CB8AC3E}">
        <p14:creationId xmlns:p14="http://schemas.microsoft.com/office/powerpoint/2010/main" val="1980013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Fan-In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Merge multiple producers into one consumer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64038-B79E-3347-8A76-DBE66C33D986}"/>
              </a:ext>
            </a:extLst>
          </p:cNvPr>
          <p:cNvSpPr/>
          <p:nvPr/>
        </p:nvSpPr>
        <p:spPr>
          <a:xfrm>
            <a:off x="3917357" y="2101465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B8AD1-AC45-BD4E-B7F7-FA3F85687D79}"/>
              </a:ext>
            </a:extLst>
          </p:cNvPr>
          <p:cNvSpPr txBox="1"/>
          <p:nvPr/>
        </p:nvSpPr>
        <p:spPr>
          <a:xfrm>
            <a:off x="394813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SendChannel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383F8-F5B7-7F47-AF22-0979BC816E5E}"/>
              </a:ext>
            </a:extLst>
          </p:cNvPr>
          <p:cNvSpPr txBox="1"/>
          <p:nvPr/>
        </p:nvSpPr>
        <p:spPr>
          <a:xfrm>
            <a:off x="465927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ReceiveChannel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1255C-00ED-1148-AAF7-AC9240FF4718}"/>
              </a:ext>
            </a:extLst>
          </p:cNvPr>
          <p:cNvSpPr/>
          <p:nvPr/>
        </p:nvSpPr>
        <p:spPr>
          <a:xfrm>
            <a:off x="4317467" y="2187190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AAC5F-90C6-B845-AB59-41BDA1B52C1B}"/>
              </a:ext>
            </a:extLst>
          </p:cNvPr>
          <p:cNvSpPr/>
          <p:nvPr/>
        </p:nvSpPr>
        <p:spPr>
          <a:xfrm>
            <a:off x="4314352" y="219607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6C3D97-161E-A540-B17E-81C491EA1B26}"/>
              </a:ext>
            </a:extLst>
          </p:cNvPr>
          <p:cNvSpPr/>
          <p:nvPr/>
        </p:nvSpPr>
        <p:spPr>
          <a:xfrm>
            <a:off x="4320612" y="240626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40D2E5-91C6-8941-B713-8F5B55BF0E05}"/>
              </a:ext>
            </a:extLst>
          </p:cNvPr>
          <p:cNvSpPr/>
          <p:nvPr/>
        </p:nvSpPr>
        <p:spPr>
          <a:xfrm>
            <a:off x="4318532" y="2615808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F369A-9D9B-414B-B62E-2D522B85EACA}"/>
              </a:ext>
            </a:extLst>
          </p:cNvPr>
          <p:cNvSpPr/>
          <p:nvPr/>
        </p:nvSpPr>
        <p:spPr>
          <a:xfrm>
            <a:off x="4314352" y="2820277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9FA9B-8669-C944-97F4-84283AB4E6CA}"/>
              </a:ext>
            </a:extLst>
          </p:cNvPr>
          <p:cNvSpPr/>
          <p:nvPr/>
        </p:nvSpPr>
        <p:spPr>
          <a:xfrm>
            <a:off x="4314352" y="3014276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AB0A7-D07B-3942-99CC-401C6C07D097}"/>
              </a:ext>
            </a:extLst>
          </p:cNvPr>
          <p:cNvSpPr/>
          <p:nvPr/>
        </p:nvSpPr>
        <p:spPr>
          <a:xfrm>
            <a:off x="4314352" y="3212077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164D5-2582-0B4D-AD09-F5FF5C32DDFD}"/>
              </a:ext>
            </a:extLst>
          </p:cNvPr>
          <p:cNvSpPr txBox="1"/>
          <p:nvPr/>
        </p:nvSpPr>
        <p:spPr>
          <a:xfrm>
            <a:off x="3861899" y="1858185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304C03-24ED-6F4C-A112-B4A5BA26804F}"/>
              </a:ext>
            </a:extLst>
          </p:cNvPr>
          <p:cNvSpPr/>
          <p:nvPr/>
        </p:nvSpPr>
        <p:spPr>
          <a:xfrm>
            <a:off x="1539498" y="2953626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Producer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6D8DBB-EDD0-2A4C-92DE-8CFF94AAA016}"/>
              </a:ext>
            </a:extLst>
          </p:cNvPr>
          <p:cNvSpPr/>
          <p:nvPr/>
        </p:nvSpPr>
        <p:spPr>
          <a:xfrm>
            <a:off x="6523931" y="2592001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1B22CA-1983-5642-808D-5167B2C94DD0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2872998" y="2392531"/>
            <a:ext cx="1044359" cy="6290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29C722-0762-E542-A400-9AA364344847}"/>
              </a:ext>
            </a:extLst>
          </p:cNvPr>
          <p:cNvCxnSpPr>
            <a:cxnSpLocks/>
          </p:cNvCxnSpPr>
          <p:nvPr/>
        </p:nvCxnSpPr>
        <p:spPr>
          <a:xfrm>
            <a:off x="5037069" y="3014276"/>
            <a:ext cx="148686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71B459-778A-0841-8175-4B63023601C7}"/>
              </a:ext>
            </a:extLst>
          </p:cNvPr>
          <p:cNvSpPr txBox="1"/>
          <p:nvPr/>
        </p:nvSpPr>
        <p:spPr>
          <a:xfrm rot="1860000">
            <a:off x="3019023" y="2407775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1, 3, 4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DB215-2086-EC4D-B835-97F6BC929256}"/>
              </a:ext>
            </a:extLst>
          </p:cNvPr>
          <p:cNvSpPr txBox="1"/>
          <p:nvPr/>
        </p:nvSpPr>
        <p:spPr>
          <a:xfrm rot="-600000">
            <a:off x="3110034" y="3043008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B78318-77F9-EC40-95A4-292013768070}"/>
              </a:ext>
            </a:extLst>
          </p:cNvPr>
          <p:cNvSpPr/>
          <p:nvPr/>
        </p:nvSpPr>
        <p:spPr>
          <a:xfrm>
            <a:off x="1539498" y="1970256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Producer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B7C09-9ACB-BF43-9145-800E0A699132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872998" y="3207947"/>
            <a:ext cx="1025721" cy="1679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95D562-0B01-CC45-9615-03A1B252BA71}"/>
              </a:ext>
            </a:extLst>
          </p:cNvPr>
          <p:cNvSpPr txBox="1"/>
          <p:nvPr/>
        </p:nvSpPr>
        <p:spPr>
          <a:xfrm>
            <a:off x="5333679" y="272844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1, 2, 3, 4</a:t>
            </a:r>
          </a:p>
        </p:txBody>
      </p:sp>
    </p:spTree>
    <p:extLst>
      <p:ext uri="{BB962C8B-B14F-4D97-AF65-F5344CB8AC3E}">
        <p14:creationId xmlns:p14="http://schemas.microsoft.com/office/powerpoint/2010/main" val="266633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User Interface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b="1" u="sng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One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Main UI Thread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A7D1BC-A38B-F742-B778-AA63CFEDBA47}"/>
              </a:ext>
            </a:extLst>
          </p:cNvPr>
          <p:cNvCxnSpPr>
            <a:cxnSpLocks/>
          </p:cNvCxnSpPr>
          <p:nvPr/>
        </p:nvCxnSpPr>
        <p:spPr>
          <a:xfrm>
            <a:off x="731520" y="2696747"/>
            <a:ext cx="3735977" cy="672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353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1382B79-DB1C-2746-B18E-8AB6A5FFBAD2}"/>
              </a:ext>
            </a:extLst>
          </p:cNvPr>
          <p:cNvSpPr/>
          <p:nvPr/>
        </p:nvSpPr>
        <p:spPr>
          <a:xfrm>
            <a:off x="2729906" y="1830250"/>
            <a:ext cx="1187450" cy="2947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Graphik" panose="020B0503030202060203" pitchFamily="34" charset="77"/>
              </a:rPr>
              <a:t>select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Merge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Merge multiple channels into one consumer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6D8DBB-EDD0-2A4C-92DE-8CFF94AAA016}"/>
              </a:ext>
            </a:extLst>
          </p:cNvPr>
          <p:cNvSpPr/>
          <p:nvPr/>
        </p:nvSpPr>
        <p:spPr>
          <a:xfrm>
            <a:off x="5421144" y="1830250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29C722-0762-E542-A400-9AA364344847}"/>
              </a:ext>
            </a:extLst>
          </p:cNvPr>
          <p:cNvCxnSpPr>
            <a:cxnSpLocks/>
          </p:cNvCxnSpPr>
          <p:nvPr/>
        </p:nvCxnSpPr>
        <p:spPr>
          <a:xfrm>
            <a:off x="3917356" y="2257997"/>
            <a:ext cx="150378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B4F52E-6701-3C49-BD15-AB77EF6D8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75" y="1990090"/>
            <a:ext cx="933450" cy="927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80C173-1559-194A-8D82-C9C98DF3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37" y="3766254"/>
            <a:ext cx="933450" cy="927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8FF22F5-08FB-B147-B7FC-F3C818FF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37" y="2875915"/>
            <a:ext cx="933450" cy="927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1387C1-63B8-4446-81C8-A40F254DE5D7}"/>
              </a:ext>
            </a:extLst>
          </p:cNvPr>
          <p:cNvSpPr txBox="1"/>
          <p:nvPr/>
        </p:nvSpPr>
        <p:spPr>
          <a:xfrm>
            <a:off x="3867787" y="199091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Graphik" panose="020B0503030202060203" pitchFamily="34" charset="77"/>
              </a:rPr>
              <a:t>onReceive</a:t>
            </a:r>
            <a:endParaRPr lang="en-US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4260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32824" y="2266902"/>
            <a:ext cx="20738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5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Coroutines vs Rx</a:t>
            </a:r>
          </a:p>
        </p:txBody>
      </p:sp>
    </p:spTree>
    <p:extLst>
      <p:ext uri="{BB962C8B-B14F-4D97-AF65-F5344CB8AC3E}">
        <p14:creationId xmlns:p14="http://schemas.microsoft.com/office/powerpoint/2010/main" val="25568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E844940-AED0-A045-96E7-D169E17F568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679A0A-42E5-3F47-8CE9-11A77A70B569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1B7050A-39AF-4B4E-B392-CB237D3A1901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CB91809C-69D3-2440-A6D2-299335192193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705F627-4D67-E94A-964E-28156E63D1FB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D6BCAF68-6BBA-E04E-B6CF-BCD15E81E18A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81102CB-1C6A-584E-81A1-52AAE086E8F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A6230D-8D5F-A640-84EB-F522099CECC3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7E0619BB-01E4-1445-8E73-A7D15A4BAB65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A3071A-CA8A-AF45-A273-9307F8D7CAF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A0CEE06B-E1BD-5E48-A7FB-B35F82177337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Single&lt;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Maybe&lt;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Completable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Google Shape;190;p35">
            <a:extLst>
              <a:ext uri="{FF2B5EF4-FFF2-40B4-BE49-F238E27FC236}">
                <a16:creationId xmlns:a16="http://schemas.microsoft.com/office/drawing/2014/main" id="{76F81C48-43F8-3C49-BB86-97DE79911F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Programming Style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4892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AE92258-8D3B-5E48-B329-0CCE9AD30F1F}"/>
              </a:ext>
            </a:extLst>
          </p:cNvPr>
          <p:cNvGrpSpPr/>
          <p:nvPr/>
        </p:nvGrpSpPr>
        <p:grpSpPr>
          <a:xfrm>
            <a:off x="228599" y="640080"/>
            <a:ext cx="8136420" cy="1859280"/>
            <a:chOff x="228599" y="640080"/>
            <a:chExt cx="8136420" cy="18592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0B8B3-2B19-1F46-8559-B979130E90EE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C98E96A-FD18-CB48-ADE6-C43E3C6807B0}"/>
                  </a:ext>
                </a:extLst>
              </p:cNvPr>
              <p:cNvSpPr/>
              <p:nvPr/>
            </p:nvSpPr>
            <p:spPr>
              <a:xfrm>
                <a:off x="228600" y="640080"/>
                <a:ext cx="8136419" cy="18592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47A48C-1DDD-DE40-B47B-5026DC22F65B}"/>
                  </a:ext>
                </a:extLst>
              </p:cNvPr>
              <p:cNvSpPr txBox="1"/>
              <p:nvPr/>
            </p:nvSpPr>
            <p:spPr>
              <a:xfrm>
                <a:off x="228599" y="1415831"/>
                <a:ext cx="5029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>
                    <a:latin typeface="Graphik" panose="020B0503030202060203" pitchFamily="34" charset="77"/>
                  </a:rPr>
                  <a:t>Co</a:t>
                </a:r>
              </a:p>
            </p:txBody>
          </p:sp>
        </p:grp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12316477-3BE2-7549-8E7C-ACEBCD6F3132}"/>
                </a:ext>
              </a:extLst>
            </p:cNvPr>
            <p:cNvSpPr/>
            <p:nvPr/>
          </p:nvSpPr>
          <p:spPr>
            <a:xfrm flipV="1">
              <a:off x="822959" y="640080"/>
              <a:ext cx="713505" cy="0"/>
            </a:xfrm>
            <a:prstGeom prst="line">
              <a:avLst/>
            </a:prstGeom>
            <a:ln w="63500">
              <a:solidFill>
                <a:srgbClr val="FFB6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6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35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F65A21-B7FE-5B47-A8D8-6AAFC8E3B2A8}"/>
              </a:ext>
            </a:extLst>
          </p:cNvPr>
          <p:cNvGrpSpPr/>
          <p:nvPr/>
        </p:nvGrpSpPr>
        <p:grpSpPr>
          <a:xfrm>
            <a:off x="228597" y="2799240"/>
            <a:ext cx="8136421" cy="2125080"/>
            <a:chOff x="228597" y="2799240"/>
            <a:chExt cx="8136421" cy="21250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F9EF77-7CFA-D846-9996-EA3725B14798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1859280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D5EA31B-20FB-0F47-B51E-230B4D416D6B}"/>
                  </a:ext>
                </a:extLst>
              </p:cNvPr>
              <p:cNvSpPr/>
              <p:nvPr/>
            </p:nvSpPr>
            <p:spPr>
              <a:xfrm>
                <a:off x="228599" y="2799240"/>
                <a:ext cx="8136419" cy="18592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86ED8E-78A2-3848-8E1C-86E01D6C5933}"/>
                  </a:ext>
                </a:extLst>
              </p:cNvPr>
              <p:cNvSpPr txBox="1"/>
              <p:nvPr/>
            </p:nvSpPr>
            <p:spPr>
              <a:xfrm>
                <a:off x="228597" y="3574991"/>
                <a:ext cx="5029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>
                    <a:latin typeface="Graphik" panose="020B0503030202060203" pitchFamily="34" charset="77"/>
                  </a:rPr>
                  <a:t>Rx</a:t>
                </a:r>
              </a:p>
            </p:txBody>
          </p:sp>
        </p:grp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B28DABAB-1545-8145-8664-46AA54BF0FB0}"/>
                </a:ext>
              </a:extLst>
            </p:cNvPr>
            <p:cNvSpPr/>
            <p:nvPr/>
          </p:nvSpPr>
          <p:spPr>
            <a:xfrm flipV="1">
              <a:off x="822958" y="2799240"/>
              <a:ext cx="713505" cy="0"/>
            </a:xfrm>
            <a:prstGeom prst="line">
              <a:avLst/>
            </a:prstGeom>
            <a:ln w="63500">
              <a:solidFill>
                <a:srgbClr val="FFB6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6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350"/>
            </a:p>
          </p:txBody>
        </p: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Single&lt;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Maybe&lt;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Completable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21349-2CFE-544D-9DC0-CB81A7A2D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91" y="934719"/>
            <a:ext cx="1498600" cy="1270000"/>
          </a:xfrm>
          <a:prstGeom prst="rect">
            <a:avLst/>
          </a:prstGeom>
        </p:spPr>
      </p:pic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AC5677E8-24B5-CF4E-B91C-5929ACFB3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Programming Style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66750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60E7AFD-D1D0-B64F-A265-EA767CAC07F4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5EFBB0-F7E7-6248-905A-20E2152A32FF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1D69175-F867-764E-B641-F4AE50A97724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FA232C4-652D-774E-A300-F4F67DFA77E2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B260B72-D6C2-0548-9FDA-06F7E84F45A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BCBCE3FC-5F54-4745-AD39-98ED3A71FBB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9CD9AF-0930-2B48-80A4-00B203BBBE6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1B82818-03E0-3545-B3FE-BFE98FCB9C3F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AE617EE-4591-D049-8ACD-CFEBD56AB62B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1A124E-2726-324C-9626-C277770E2042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5B3FE29A-336A-0143-A605-272575D670A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.map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B6C8FEA6-4B4D-1D4F-B551-FDD7C029F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Transformation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9791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F5CE29-816B-214E-8738-C6F92069CD5A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600AE5-8B63-B04D-934F-D62795F12B72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46FCC1F-D042-2847-B128-0BB8E7D57D07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1604C1EC-4B33-594E-A930-CCC8B0B9ED83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815368D-4620-D74B-9568-A1C49B47FCCC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9EAD4891-517A-E54D-9190-D930E156B28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751C46-EC97-A24D-AD38-E65B0A466866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CDB3F86-0158-FD45-97E2-05463D3851B3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67CF1F11-3CE9-0E4F-8C2C-E75CF920FE27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72738D9-F0A2-5A49-8714-B99E4A69D9B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3243D1BC-638E-8448-B825-3CB4177DDF76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.map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7399B-2A77-E04E-AD07-336A3A27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21" y="939474"/>
            <a:ext cx="1270000" cy="1270000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DDB214C6-B94C-1144-860E-35196D9A32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Transformation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3391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EC16EC1-2FCA-574A-BE57-FBACEE4DFFF6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358893-C23A-D040-832F-34646C4FDD3B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BFE2453-3717-624D-AB81-B86073C2E4D6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4C867A4-CE04-6B42-87B2-88340A47E1CE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C189D87-7BFD-104E-9B33-B9714D98DF1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DDA49836-44C4-DD44-9FE6-FFE851AA1D28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139BA1-763F-1D43-963D-3AE03E26FB84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D643628-BA83-3D40-A935-A7AFE5F21906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F89AAD9-7878-3243-BE7E-8B57600D9D8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2AAA11-CCF6-3E47-9D1E-F2EABC7C239C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D10EB54C-0B90-704D-8FD8-090B41E69282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ABC78F3-DEEE-434A-BC07-71BB8B2E70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Sequential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3406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135E60-1D0A-CF41-8D46-1C1B15F27FD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9A1D84-49E2-094F-813F-1E8C3C1C215F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0035F4-09AD-5D49-9E6A-A0DAA6082165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E427A44-4558-2C42-BD86-4DE8618E7C8D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0B853B-0AA6-884D-B668-F3581160C17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413768DA-D207-F446-9E6A-8B127A57547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D41594-FDF6-F94B-AD12-025F971D6ED9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9862843-1520-1946-9467-27E31C319F06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C100865-4D16-4343-83D5-6079FF31FE57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B6E3A9-6A03-244C-8764-4D4C6E2CB5E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656829B-738B-1447-884E-DF7DFFB5E9E2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DE1A4-DC8C-494A-BC2F-C2F48984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18" y="872580"/>
            <a:ext cx="1270000" cy="1384300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8E905165-B8F8-E94F-BCD1-E3195F54C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Sequential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5176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DBC7BDC-CCA6-F340-88CB-28E7EC170BE5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2BFD69-E72E-294C-B576-F416F79DA959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D28B895-9137-654B-B94F-5389641CEBF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7D63CB5-9D3B-6545-AEBD-C91DAA236915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0117BC-FCBF-AB43-AC86-85244B8973F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1C4D4AF3-3AEC-7D4F-A91A-49336D1B7809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37081F-3F1E-224F-A17B-3CFF940735A2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77E7074-9A5B-5948-8B41-45EE436BE7A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6DC3A3C9-5D16-774D-A81A-45B31DF1D171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5E7C129-0BF0-0844-A908-D8BECF5E58DC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11F1AA1-7FBF-0842-9BD9-F65D2913EA53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String =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 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 = </a:t>
            </a:r>
            <a:r>
              <a:rPr lang="en-US" sz="10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</a:t>
            </a:r>
            <a:r>
              <a:rPr lang="en-US" sz="1000" b="1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BiFunction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movie1: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movie2: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C69DE3E3-A788-E44B-9E4A-79B1F7288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Concurrent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03615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FCC7AA-D702-D74C-B9A1-AFB80E1B313C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CBEB75-3531-1B4C-BFD5-8EA9AB0FA5B7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B5459C9-11FC-FC4F-9095-EC7FCE312CEE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903C56D0-54FD-E347-8D9A-87F1099FF636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AE178-50E1-0643-8D19-25F8DE01CFC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EAA89877-A992-5D46-9445-680461717B2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5BE0622-61DF-7E45-99F8-C225C2E2856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179CE20-763A-D445-B4C5-371FDDADD13C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2702999-B012-CC4B-9F89-7E8B355B0F0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35629-FE38-6E42-A61B-A18E01F6F90F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5B4F9950-D2E3-5846-B2B6-D30A63FA6719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String =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 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 = </a:t>
            </a:r>
            <a:r>
              <a:rPr lang="en-US" sz="10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</a:t>
            </a:r>
            <a:r>
              <a:rPr lang="en-US" sz="1000" b="1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BiFunction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movie1: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movie2: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CD820-C348-CC45-AB64-6400C5E0B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18" y="934719"/>
            <a:ext cx="1270000" cy="1270000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13ABBD97-4B04-1C4F-8D94-A47598F3A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Concurrent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446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B4288B-4D38-D546-8251-C18838502BFA}"/>
              </a:ext>
            </a:extLst>
          </p:cNvPr>
          <p:cNvCxnSpPr>
            <a:cxnSpLocks/>
          </p:cNvCxnSpPr>
          <p:nvPr/>
        </p:nvCxnSpPr>
        <p:spPr>
          <a:xfrm>
            <a:off x="1297577" y="2696747"/>
            <a:ext cx="2621280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User Interface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UI Thread is blocked 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</a:t>
            </a:r>
            <a:endParaRPr lang="en-US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loud 2">
            <a:extLst>
              <a:ext uri="{FF2B5EF4-FFF2-40B4-BE49-F238E27FC236}">
                <a16:creationId xmlns:a16="http://schemas.microsoft.com/office/drawing/2014/main" id="{A04FF329-B477-C94A-8B07-F3455DECF9FA}"/>
              </a:ext>
            </a:extLst>
          </p:cNvPr>
          <p:cNvSpPr/>
          <p:nvPr/>
        </p:nvSpPr>
        <p:spPr>
          <a:xfrm>
            <a:off x="1902712" y="2919360"/>
            <a:ext cx="1393592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E39068F-94C5-434C-8C6D-31AF6B20EE81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725207" y="2703467"/>
            <a:ext cx="1181828" cy="673093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0A72DD0-9916-5044-96C4-CCB37030C9C3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3295143" y="2703466"/>
            <a:ext cx="1189988" cy="673094"/>
          </a:xfrm>
          <a:prstGeom prst="bentConnector3">
            <a:avLst>
              <a:gd name="adj1" fmla="val 50000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&quot;No&quot; Symbol 31">
            <a:extLst>
              <a:ext uri="{FF2B5EF4-FFF2-40B4-BE49-F238E27FC236}">
                <a16:creationId xmlns:a16="http://schemas.microsoft.com/office/drawing/2014/main" id="{ECFA51E4-28C9-AB43-9429-C065DDCFA897}"/>
              </a:ext>
            </a:extLst>
          </p:cNvPr>
          <p:cNvSpPr/>
          <p:nvPr/>
        </p:nvSpPr>
        <p:spPr>
          <a:xfrm>
            <a:off x="2436502" y="2481481"/>
            <a:ext cx="376388" cy="39343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0E7EFA-E98C-1140-9452-C8422FD355D6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D46892-AE8F-3F4C-B4B9-55F73F2CEEA6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26350F1-E93D-1C4C-B53E-F380F2761B21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FDCE82F8-5878-954D-96CA-4387BD05B61C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DFE8668-F5F4-5745-90A1-641919365530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3F56F869-40A9-7C44-9141-D8EE6EAAEC52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21DA3F-D3E7-A24C-90AC-A9A391D528F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49FF54F-78EA-6148-9796-883BC8A129AC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0258C1A-538F-EA48-9824-027C97979BD5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B162E40-A9F5-B54E-8D7C-56C38A8E9728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0E4BA792-56AA-0E46-841A-1C9FF4572D6A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Single&lt;List&lt;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Flowable.fromIterable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90385CF-8C5B-5D45-882A-2BE7CBD4A9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Parallel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9639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D48577-24A6-4A4E-8BC9-02AD452CEA8B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C2AF8F-52D1-6E40-816D-861902F96712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B549D8F-BE2B-244B-ADD5-B34AF811C38F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D123A01-2CC5-BB4A-A073-95D935AFD1B3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82BE79C-3582-0B49-9529-DD0394F0D1E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4C85EEEF-1B21-664F-AD42-C7398498EAD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D47506-8AA1-D24D-A826-09A8DF08A61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A6FB625-A52E-8644-85EB-4A91C47065B7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E1944423-C76D-E44F-86E2-229E42398D1C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68D8779-52F4-A24F-B2B8-9931994E92B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53EB8CA-6AE5-5E4D-BD1F-876C74D49B24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Single&lt;List&lt;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Flowable.fromIterable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3A6E3-6BFB-AA43-BE92-D9274411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54" y="1214119"/>
            <a:ext cx="1819602" cy="1018977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820BCA9D-D839-9A48-82D8-B9BA6C5C0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Parallel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0763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Parallel Results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ImDbCo.getActorMovies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2485000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Parallel Results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ImDbCo.getActorMovies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ImDbRx.getActorMovies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Single&lt;List&lt;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Flowable.fromIterable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2001382491"/>
      </p:ext>
    </p:extLst>
  </p:cSld>
  <p:clrMapOvr>
    <a:masterClrMapping/>
  </p:clrMapOvr>
  <p:transition spd="slow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8C0EE74-978F-554C-A0E4-D36E62250EFE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822FA6-4B6A-E94E-9D5E-3F66ED6B50C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FD17C08-7D89-6342-819A-4436D185072C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E4849670-8E57-FB4D-9ADD-458115C4CDC0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B4ADA7-0330-B14A-9279-2DF3DD51811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E5366EC-27C2-064F-9199-521C7B1A7B28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92B579-8DC4-EB42-B945-F208DC19DCC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4C47753-3260-554D-8D57-F4FFCC0412D7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B67C6F8-1A5D-714D-A193-63B632C56F9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38B04-680A-E948-993B-3B9A86046FFA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D4051D15-C8E9-A348-A985-1868E098807C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Deferred&lt;String&gt;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CoroutineStart.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"actor7jef"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.cache()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"actor0jih"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D4BA7F0-A739-A940-8A08-AEB5AF795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307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8C0EE74-978F-554C-A0E4-D36E62250EFE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822FA6-4B6A-E94E-9D5E-3F66ED6B50C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FD17C08-7D89-6342-819A-4436D185072C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E4849670-8E57-FB4D-9ADD-458115C4CDC0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B4ADA7-0330-B14A-9279-2DF3DD51811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E5366EC-27C2-064F-9199-521C7B1A7B28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92B579-8DC4-EB42-B945-F208DC19DCC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4C47753-3260-554D-8D57-F4FFCC0412D7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B67C6F8-1A5D-714D-A193-63B632C56F9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38B04-680A-E948-993B-3B9A86046FFA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D4051D15-C8E9-A348-A985-1868E098807C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Deferred&lt;String&gt;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CoroutineStart.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"actor7jef"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.cache()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"actor0jih"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D4BA7F0-A739-A940-8A08-AEB5AF795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234C3-53C4-1E4B-832E-4348A15B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588" y="3355288"/>
            <a:ext cx="1819366" cy="10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6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2279A91-5296-0243-8716-DC0CB88E5E3B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D4F5F7-E7CA-6041-8EDA-B52622534E1D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858B74A-429B-9546-9AFE-9C76D572CD2E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4B67DC3F-F9BF-6C44-B6EA-39A290D125CB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0128045-F3D6-9245-8C17-796F9A03D042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0F82BDD2-27BB-4A4A-9CEC-4B1F85A24E2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BE6847-BBDE-564C-AD1D-E30DCD55BD6E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67E5002-DBE7-624E-925E-2B7E7E75E14B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6DE8C31-F5F4-BB4B-B4F9-270F96E18AA7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C85F596-ABA3-1547-85EE-058C984DD793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26BD93A-A95D-FD45-A12B-BDE26DCF6436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(</a:t>
            </a:r>
            <a:r>
              <a:rPr lang="en-US" sz="9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?: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8B84876-3795-9148-8072-4D49D6DAC6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Flow Control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67401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B971CB-67E5-C942-BF5F-397DD48D7B35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13900-0EF8-CA4A-B8BB-55036284AC52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4A1DA36-03DE-8048-A95C-2B3F123302AC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7299D783-E944-1246-8C3B-49CC1E21328A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0B42ED-6F7A-7047-92CF-474FE491D17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BFA8A57B-0051-1A4A-AF09-CF5577E0338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54A289-E325-4740-BAEB-9571A4BD6E4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E65E3D-29D9-364D-92F2-2C1E5097C38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B330CFC-1260-9541-9FF0-D7C56703CA3C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DC2416-4E96-7140-AD8C-9835FBE2F73F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A7F13EE-8E88-9849-BA2D-2C1138508F95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(</a:t>
            </a:r>
            <a:r>
              <a:rPr lang="en-US" sz="9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?: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Single&lt;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Single&lt;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data.toFlowable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retryWhen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error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error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 _,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Flowable.timer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singleElement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switchIfEmpty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Single.error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8FF3121-61EA-E647-86DC-CFA8CCC27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Flow Control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891881"/>
      </p:ext>
    </p:extLst>
  </p:cSld>
  <p:clrMapOvr>
    <a:masterClrMapping/>
  </p:clrMapOvr>
  <p:transition spd="slow"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B971CB-67E5-C942-BF5F-397DD48D7B35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13900-0EF8-CA4A-B8BB-55036284AC52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4A1DA36-03DE-8048-A95C-2B3F123302AC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7299D783-E944-1246-8C3B-49CC1E21328A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0B42ED-6F7A-7047-92CF-474FE491D17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BFA8A57B-0051-1A4A-AF09-CF5577E0338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54A289-E325-4740-BAEB-9571A4BD6E4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E65E3D-29D9-364D-92F2-2C1E5097C38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B330CFC-1260-9541-9FF0-D7C56703CA3C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DC2416-4E96-7140-AD8C-9835FBE2F73F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A7F13EE-8E88-9849-BA2D-2C1138508F95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(</a:t>
            </a:r>
            <a:r>
              <a:rPr lang="en-US" sz="9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?: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Single&lt;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Single&lt;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data.toFlowable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retryWhen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error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error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 _,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Flowable.timer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singleElement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switchIfEmpty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Single.error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8FF3121-61EA-E647-86DC-CFA8CCC27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Flow Control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91B12-A0C7-CE44-AFE3-7D6832D5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88" y="1050390"/>
            <a:ext cx="1614442" cy="11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0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A77687-C4AB-1447-A040-9CD81963A1C4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FDED1C-207E-FC49-9D7F-1D213EDDC437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3816A14-F2BC-594F-B9C0-1A5820BBBFF2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172A44E-6C28-D749-B473-0DB9FDC4D52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66B81B9-3B86-CF48-9C8F-96DCEAFD3BE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A50F19ED-273B-A54C-949B-F7F36263A5E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A57D03-5824-9043-9C9C-5201FBA8FDC1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182199-D442-8F47-ADAD-4A6D09A3424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F650F77-BC08-BE4B-BC8F-5E404CAFE881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F73E31-AA11-A442-BBC4-76C1B8E125E3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29222554-6177-8241-8D15-90E52331665D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try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0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onErrorReturn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E93AF46-92CC-FD4A-B96F-A8C58F6E2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Exception Handling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9436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DEB6CE-FAD8-BA4A-BEF1-68C0EA205EDB}"/>
              </a:ext>
            </a:extLst>
          </p:cNvPr>
          <p:cNvCxnSpPr>
            <a:cxnSpLocks/>
          </p:cNvCxnSpPr>
          <p:nvPr/>
        </p:nvCxnSpPr>
        <p:spPr>
          <a:xfrm>
            <a:off x="3888377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A7C52-877B-6546-BF48-C1AAC57644FF}"/>
              </a:ext>
            </a:extLst>
          </p:cNvPr>
          <p:cNvCxnSpPr>
            <a:cxnSpLocks/>
          </p:cNvCxnSpPr>
          <p:nvPr/>
        </p:nvCxnSpPr>
        <p:spPr>
          <a:xfrm>
            <a:off x="1314994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User Interface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UI Thread is </a:t>
            </a:r>
            <a:r>
              <a:rPr lang="en-US" b="1" u="sng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not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blocked 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</a:t>
            </a:r>
            <a:endParaRPr lang="en-US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F0571-D007-3B4D-A891-373C6DE25DB5}"/>
              </a:ext>
            </a:extLst>
          </p:cNvPr>
          <p:cNvCxnSpPr>
            <a:cxnSpLocks/>
          </p:cNvCxnSpPr>
          <p:nvPr/>
        </p:nvCxnSpPr>
        <p:spPr>
          <a:xfrm>
            <a:off x="3883691" y="2703467"/>
            <a:ext cx="583806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021E08-5D71-DC4B-886B-E443581C47F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0998" y="3376560"/>
            <a:ext cx="167603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loud 2">
            <a:extLst>
              <a:ext uri="{FF2B5EF4-FFF2-40B4-BE49-F238E27FC236}">
                <a16:creationId xmlns:a16="http://schemas.microsoft.com/office/drawing/2014/main" id="{A04FF329-B477-C94A-8B07-F3455DECF9FA}"/>
              </a:ext>
            </a:extLst>
          </p:cNvPr>
          <p:cNvSpPr/>
          <p:nvPr/>
        </p:nvSpPr>
        <p:spPr>
          <a:xfrm>
            <a:off x="1902712" y="2919360"/>
            <a:ext cx="1393592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EDE738-5BA9-6145-B5F8-15B8582C63A3}"/>
              </a:ext>
            </a:extLst>
          </p:cNvPr>
          <p:cNvCxnSpPr>
            <a:cxnSpLocks/>
          </p:cNvCxnSpPr>
          <p:nvPr/>
        </p:nvCxnSpPr>
        <p:spPr>
          <a:xfrm>
            <a:off x="3297719" y="3374194"/>
            <a:ext cx="89110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12F5D7-9225-9945-8C57-AFD067A3E41E}"/>
              </a:ext>
            </a:extLst>
          </p:cNvPr>
          <p:cNvCxnSpPr>
            <a:cxnSpLocks/>
          </p:cNvCxnSpPr>
          <p:nvPr/>
        </p:nvCxnSpPr>
        <p:spPr>
          <a:xfrm>
            <a:off x="1314994" y="2703467"/>
            <a:ext cx="256869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D500A0-F1F6-824C-AF17-727225AD5722}"/>
              </a:ext>
            </a:extLst>
          </p:cNvPr>
          <p:cNvCxnSpPr>
            <a:cxnSpLocks/>
          </p:cNvCxnSpPr>
          <p:nvPr/>
        </p:nvCxnSpPr>
        <p:spPr>
          <a:xfrm>
            <a:off x="230998" y="2696747"/>
            <a:ext cx="1083996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A77687-C4AB-1447-A040-9CD81963A1C4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FDED1C-207E-FC49-9D7F-1D213EDDC437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3816A14-F2BC-594F-B9C0-1A5820BBBFF2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172A44E-6C28-D749-B473-0DB9FDC4D52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66B81B9-3B86-CF48-9C8F-96DCEAFD3BE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A50F19ED-273B-A54C-949B-F7F36263A5E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A57D03-5824-9043-9C9C-5201FBA8FDC1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182199-D442-8F47-ADAD-4A6D09A3424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F650F77-BC08-BE4B-BC8F-5E404CAFE881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F73E31-AA11-A442-BBC4-76C1B8E125E3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29222554-6177-8241-8D15-90E52331665D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try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0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onErrorReturn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E93AF46-92CC-FD4A-B96F-A8C58F6E2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Exception Handling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625D-07E0-9C4B-9DC3-7C9FA3F2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56" y="934719"/>
            <a:ext cx="1689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ACF764-2045-B545-868D-37925E88D5D7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6E0F68-189F-4049-A158-44D29F31716D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AF301CE-E0A6-1246-8D65-53447A8DE2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D6A1EAF-5C56-5C4A-9AD4-44F1A85136D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4C5F53-FB45-BC4B-9F8A-6B43DB4F0B9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7FB91E6-8FF2-8E40-9C0C-68991D50218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707231A-889B-1B42-AFEA-4D81A46D0CF8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C667402-619A-AD40-84A8-7A1165BC166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2FB3E684-2AFA-AC42-816E-E98D19A4A96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EB16E-7C5A-504F-AA86-3430F3712998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3498605-CB50-9A49-A460-4A78A4E8DF3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MyActivity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Activity(),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SupervisorJob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launch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AndroidSchedulers.mainThread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.subscribe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3CD14D2-7617-9846-899D-F6BE9945C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Observation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1872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ACF764-2045-B545-868D-37925E88D5D7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6E0F68-189F-4049-A158-44D29F31716D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AF301CE-E0A6-1246-8D65-53447A8DE2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D6A1EAF-5C56-5C4A-9AD4-44F1A85136D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4C5F53-FB45-BC4B-9F8A-6B43DB4F0B9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7FB91E6-8FF2-8E40-9C0C-68991D50218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707231A-889B-1B42-AFEA-4D81A46D0CF8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C667402-619A-AD40-84A8-7A1165BC166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2FB3E684-2AFA-AC42-816E-E98D19A4A96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EB16E-7C5A-504F-AA86-3430F3712998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3498605-CB50-9A49-A460-4A78A4E8DF3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MyActivity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Activity(),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SupervisorJob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launch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AndroidSchedulers.mainThread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.subscribe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3CD14D2-7617-9846-899D-F6BE9945C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Observation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5D4B1-D710-8947-BE58-2F7653AE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80" y="2052028"/>
            <a:ext cx="2133114" cy="1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83D0BF-FA6B-734F-A675-2B616B1E8E9D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AD1AC6-EEB6-714E-B045-D3184919E54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B813E02-E6DB-914E-8AA0-E61DD5C38B98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F7820FD-FED6-0540-AAB9-6E0793D271E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831D57-2DD1-5242-904F-480FD58E0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E382CE0-5698-8A4C-B72C-D639041F177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6E1702-964A-9044-A5E5-108B5BFE1843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A2B1A1E-1E93-0849-8F9F-D1E4200ABF4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F956F50C-3CD0-B34C-90FE-D7772BBB0D0F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B5821A0-A7E5-F045-B862-576B4E3A742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EAA3086-7BF6-1F4F-9820-9A13E3779804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withContext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20DD1B6-6801-4349-8A55-0300E3C3C6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Getting Data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0107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83D0BF-FA6B-734F-A675-2B616B1E8E9D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AD1AC6-EEB6-714E-B045-D3184919E54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B813E02-E6DB-914E-8AA0-E61DD5C38B98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F7820FD-FED6-0540-AAB9-6E0793D271E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831D57-2DD1-5242-904F-480FD58E0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E382CE0-5698-8A4C-B72C-D639041F177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6E1702-964A-9044-A5E5-108B5BFE1843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A2B1A1E-1E93-0849-8F9F-D1E4200ABF4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F956F50C-3CD0-B34C-90FE-D7772BBB0D0F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B5821A0-A7E5-F045-B862-576B4E3A742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EAA3086-7BF6-1F4F-9820-9A13E3779804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withContext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20DD1B6-6801-4349-8A55-0300E3C3C6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Getting Data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D1B46E-7552-C448-89CF-F5E1D7D8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80" y="2052028"/>
            <a:ext cx="2133114" cy="1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6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A54670-1E70-7942-AC46-FB13DA754E9C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ED31D7-4886-A047-A13D-DC87AA07701B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70"/>
              <a:chOff x="228599" y="640079"/>
              <a:chExt cx="8136420" cy="193167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0300EF-3859-FC46-ABEC-CA15EF92D11E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70"/>
                <a:chOff x="228599" y="640079"/>
                <a:chExt cx="8136420" cy="1931670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F5D62E0D-CC97-4844-9D75-805ECBE12CCA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7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201BDD-6690-AC4B-818E-4872388671B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BA7BDFC9-ED6D-D140-A089-BC451010728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70A776-8658-C34D-B80E-84B6E5C4C149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1061198-D1C2-0D46-9E6C-2D732F36A822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8914B61E-2CC2-5447-A90E-DC912B29BA53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A9AA0A-F342-CD49-A340-0D0A1B76299A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181E7374-CE3B-6A4E-8B4E-04BF74A5949F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titles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movie -&gt;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Google Shape;190;p35">
            <a:extLst>
              <a:ext uri="{FF2B5EF4-FFF2-40B4-BE49-F238E27FC236}">
                <a16:creationId xmlns:a16="http://schemas.microsoft.com/office/drawing/2014/main" id="{A4A53751-BD81-1F40-8689-0294AB51A2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8068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A3856E-1857-7944-89A2-EC2CE203D204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965183-19AC-CC4D-B6F0-FA145BCF4BAB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9"/>
              <a:chOff x="228599" y="640079"/>
              <a:chExt cx="8136420" cy="193166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A5FF79-F5BA-394A-9BD9-8F9FBBE1C06C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9"/>
                <a:chOff x="228599" y="640079"/>
                <a:chExt cx="8136420" cy="1931669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2B985ED3-08FD-5347-B325-FB69278C7A6E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9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25ED0-63FA-C54A-BFA4-854E4F47727A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F25D4B43-4B55-904C-845D-5A8C1BFA2752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D88B40-17B0-4847-A0B8-A7922C952AA2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B12085-9CD4-A745-B141-8849CE6F7EA4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CCC7BA3-00B9-DA4E-B5DA-952B7B21580D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CB42B62-F8F5-C94F-9500-A1E9DDF43D29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366E2F1E-DD66-B448-BB10-6D9D0CEBCA0E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titles =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it.title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2F5D72B6-8B0C-9949-9F49-0894CD2CD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9318893"/>
      </p:ext>
    </p:extLst>
  </p:cSld>
  <p:clrMapOvr>
    <a:masterClrMapping/>
  </p:clrMapOvr>
  <p:transition spd="slow"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9C5110E-D1B2-D94E-A1B9-1946F73BA537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95EC27-5E4A-AE4D-BB82-779E0B263C43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9D48274-5FF0-224A-B90D-2D78E38DFEF6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032D31A-66B8-A741-8F8E-C6C37AF65D17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58B28-D030-EF47-8A27-7AAEB345E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874ADE58-4070-D84B-8118-E1F12704912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A6A4CC6-61F8-6744-BD72-615FD12B3EE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9621709-9B3A-9C42-B326-3D0918B441B1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9D03C1CB-1116-3144-82C7-7DCE8D7108B8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BD68AD-A77E-F940-B568-21124BBEAA4D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2BF2ABB-D538-9949-ADF8-B002231A54B3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titles =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while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movie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movieStream.receiveOrNull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(movie == null)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it.title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7E3446E-B71D-064D-89A2-D965679150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7200240"/>
      </p:ext>
    </p:extLst>
  </p:cSld>
  <p:clrMapOvr>
    <a:masterClrMapping/>
  </p:clrMapOvr>
  <p:transition spd="slow"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9C5110E-D1B2-D94E-A1B9-1946F73BA537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95EC27-5E4A-AE4D-BB82-779E0B263C43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9D48274-5FF0-224A-B90D-2D78E38DFEF6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032D31A-66B8-A741-8F8E-C6C37AF65D17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58B28-D030-EF47-8A27-7AAEB345E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874ADE58-4070-D84B-8118-E1F12704912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A6A4CC6-61F8-6744-BD72-615FD12B3EE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9621709-9B3A-9C42-B326-3D0918B441B1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9D03C1CB-1116-3144-82C7-7DCE8D7108B8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BD68AD-A77E-F940-B568-21124BBEAA4D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2BF2ABB-D538-9949-ADF8-B002231A54B3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titles =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while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movie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movieStream.receiveOrNull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(movie == null)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it.title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7E3446E-B71D-064D-89A2-D965679150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A232B0-4B04-6D48-AF87-EB0CE74C4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80" y="2052028"/>
            <a:ext cx="2133114" cy="1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90309"/>
      </p:ext>
    </p:extLst>
  </p:cSld>
  <p:clrMapOvr>
    <a:masterClrMapping/>
  </p:clrMapOvr>
  <p:transition spd="slow"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BAB311-C846-5E4B-B505-883DF0817B5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92579-0FDC-194A-901E-52CF48DCAC0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38B71B5-2028-F94E-968A-109CC1235A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BCB89EA-9C6A-8E40-95EE-66E8CEFA2EB9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E72C881-2101-A046-BFAA-8C16D2FD5E8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F969F3F6-71C4-B148-8C17-8039DC7E5F5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7B82B8-978D-5E4C-8EFB-637033B07EBD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6064AB5-405B-8A4D-91DE-7F11186ED082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419CBDE6-8BC7-A949-8F44-D8767D5CADE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A997E-8298-874F-AC3A-CC65E22D854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1F36E6E-72F3-9444-9E62-36E5E04B49AE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CoroutineScope.produceMovieTitlesStream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{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observer.onNext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observer.onComplete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0463C70-5F32-9146-A5A0-A6A99AC92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7949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85724" y="2266902"/>
            <a:ext cx="20209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2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No Threads</a:t>
            </a:r>
            <a:endParaRPr sz="3200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39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BAB311-C846-5E4B-B505-883DF0817B5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92579-0FDC-194A-901E-52CF48DCAC0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38B71B5-2028-F94E-968A-109CC1235A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BCB89EA-9C6A-8E40-95EE-66E8CEFA2EB9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E72C881-2101-A046-BFAA-8C16D2FD5E8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F969F3F6-71C4-B148-8C17-8039DC7E5F5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7B82B8-978D-5E4C-8EFB-637033B07EBD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6064AB5-405B-8A4D-91DE-7F11186ED082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419CBDE6-8BC7-A949-8F44-D8767D5CADE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A997E-8298-874F-AC3A-CC65E22D854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1F36E6E-72F3-9444-9E62-36E5E04B49AE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CoroutineScope.produceMovieTitlesStream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{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observer.onNext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observer.onComplete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0463C70-5F32-9146-A5A0-A6A99AC92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C1A76-3D2B-9E49-9BBA-93B18944E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59" y="3226779"/>
            <a:ext cx="1689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8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F06658D-7DD2-B747-9AD5-C2FBE11039A0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EBC3D4-AB89-524D-AF8C-4147604313B8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C7D9B80-12B0-104C-B67D-B1AF428CF124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34537DB-55CE-EB4C-A97D-93C876A42741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FEEB1C-7C03-D94A-84B7-334A5EA95D7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71CC50E1-9773-E74A-8128-077EAC5C0B8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C27C68-87BF-BA42-89CD-EB43609A90BA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F8F25BA-E28A-1A42-B4E0-F93C3462391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8B9CBD9-5DBF-DB4C-BE1B-C652A1AB8AC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5D4603-4276-404B-B6E2-39AAC7618F5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6EAA2AD-57AF-334D-AD3B-BD727636494F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F6200CE-C01F-0A45-B922-C83AE3A69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5151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F06658D-7DD2-B747-9AD5-C2FBE11039A0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EBC3D4-AB89-524D-AF8C-4147604313B8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C7D9B80-12B0-104C-B67D-B1AF428CF124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34537DB-55CE-EB4C-A97D-93C876A42741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FEEB1C-7C03-D94A-84B7-334A5EA95D7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71CC50E1-9773-E74A-8128-077EAC5C0B8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C27C68-87BF-BA42-89CD-EB43609A90BA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F8F25BA-E28A-1A42-B4E0-F93C3462391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8B9CBD9-5DBF-DB4C-BE1B-C652A1AB8AC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5D4603-4276-404B-B6E2-39AAC7618F5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6EAA2AD-57AF-334D-AD3B-BD727636494F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F6200CE-C01F-0A45-B922-C83AE3A69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3444F-0E2E-AC4E-8B64-08EB74BB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114" y="3226779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26275E-19EB-7744-B86C-9713A86AE86A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10AB18-F7FB-4B42-95E5-8CD9C9C57B3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440CCCB-9133-E14C-AEBA-CEC5E2E3989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DDC5D5FB-E641-BD4C-AF43-8F4176001BC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D2A6F6-CE13-8A40-96BC-632C1B3F320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216ABB6-11D8-A74E-A569-29532EA087F6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A4DB93-9CA5-4B4F-9096-7BE3791BFC25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0A368-50C6-504D-85BB-28D25C364C6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50F9AB3-9133-6141-A53B-B31C729156FD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555E5E-5BB0-7744-BDCC-FABA458D310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E4F4AF3-582E-0A4B-AA26-50DC269C3BB7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1CD6E6BE-B4C7-834E-A094-51D973677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7387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26275E-19EB-7744-B86C-9713A86AE86A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10AB18-F7FB-4B42-95E5-8CD9C9C57B3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440CCCB-9133-E14C-AEBA-CEC5E2E3989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DDC5D5FB-E641-BD4C-AF43-8F4176001BC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D2A6F6-CE13-8A40-96BC-632C1B3F320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216ABB6-11D8-A74E-A569-29532EA087F6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A4DB93-9CA5-4B4F-9096-7BE3791BFC25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0A368-50C6-504D-85BB-28D25C364C6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50F9AB3-9133-6141-A53B-B31C729156FD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555E5E-5BB0-7744-BDCC-FABA458D310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E4F4AF3-582E-0A4B-AA26-50DC269C3BB7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1CD6E6BE-B4C7-834E-A094-51D973677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A3125-F026-A14A-8130-91AB167C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3226779"/>
            <a:ext cx="1714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2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0BBF367-FE5B-9E43-AEB9-09B97268042F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F4D7B8-8147-164F-A960-79A3DAB60FF6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9"/>
              <a:chOff x="228599" y="640079"/>
              <a:chExt cx="8136420" cy="193166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7E245C1-8E85-6D40-831C-867D72888168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9"/>
                <a:chOff x="228599" y="640079"/>
                <a:chExt cx="8136420" cy="1931669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B85490A-D4C0-F945-BBB3-994FC6ED64E1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9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90B8C54-33F6-0A40-99E2-3D068D7AF860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6CFA1E1-6E2D-454C-B5F7-307A8044145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987E62-33C9-5D48-936D-7F9D1A6E46A7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902F0D2-7772-5747-8999-00886616906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BB05333-86A8-A249-A000-BCE8CC52FE1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61B1DB-8996-3E44-828A-006115B6276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B6E2A26B-533D-6146-B811-5A768FC38B6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900" b="1" dirty="0" err="1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@shareStream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ch.send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ch.close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observer: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channel.shareStream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openSubscription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ConflatedBroadcastChannel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channel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PublishProcessor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subscribe(it)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BehaviorProcessor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observable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BEE4581-6040-4441-99C8-974760259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Streams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8035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0BBF367-FE5B-9E43-AEB9-09B97268042F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F4D7B8-8147-164F-A960-79A3DAB60FF6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9"/>
              <a:chOff x="228599" y="640079"/>
              <a:chExt cx="8136420" cy="193166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7E245C1-8E85-6D40-831C-867D72888168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9"/>
                <a:chOff x="228599" y="640079"/>
                <a:chExt cx="8136420" cy="1931669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B85490A-D4C0-F945-BBB3-994FC6ED64E1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9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90B8C54-33F6-0A40-99E2-3D068D7AF860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6CFA1E1-6E2D-454C-B5F7-307A8044145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987E62-33C9-5D48-936D-7F9D1A6E46A7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902F0D2-7772-5747-8999-00886616906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BB05333-86A8-A249-A000-BCE8CC52FE1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61B1DB-8996-3E44-828A-006115B6276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B6E2A26B-533D-6146-B811-5A768FC38B6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900" b="1" dirty="0" err="1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@shareStream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ch.send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ch.close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observer: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channel.shareStream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openSubscription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ConflatedBroadcastChannel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channel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PublishProcessor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subscribe(it)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BehaviorProcessor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observable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BEE4581-6040-4441-99C8-974760259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Streams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6BD05-5854-2345-92A2-77BD6F43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114" y="3226779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Stream Operators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ImDbCo.getMovieTitlesForA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3217158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Stream Operators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ImDbCo.getMovieTitlesForA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ImDbRx.getMovieTitlesForA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3091939180"/>
      </p:ext>
    </p:extLst>
  </p:cSld>
  <p:clrMapOvr>
    <a:masterClrMapping/>
  </p:clrMapOvr>
  <p:transition spd="slow">
    <p:wipe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7CC27FB-7F82-6B47-AC69-B850DE995EA5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18A984-2EC7-DE46-9C89-3EC9D4614F8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44B35BA-86DF-1C4B-8FED-2AFC57937BE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EBC3C2BF-A6CB-3B4D-A415-35214ADA49D2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213D0FC-3F6D-1F4B-91F7-BAFE823E7B17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6B9E4A8F-74E4-FE4F-B383-E73BD329524B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95DA9B-AEBF-664B-AE92-E12B5AB23889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C33DD3-8725-DD41-AAA2-A5B6FB9FA32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A70A63C6-838B-C34E-A46C-66BD94743A3F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602B5F-D0E7-FB4B-9563-6A161D99A949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8DCA1F1-16CB-A046-A7BB-36667221A2BC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mapper(it)?.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E933520-DB57-F542-B516-479DB8397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Custom 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8092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3745F368950A46B2AB3D1CA4C05586" ma:contentTypeVersion="2" ma:contentTypeDescription="Create a new document." ma:contentTypeScope="" ma:versionID="040821dee375bbccbb4dd99f4e78a0d3">
  <xsd:schema xmlns:xsd="http://www.w3.org/2001/XMLSchema" xmlns:xs="http://www.w3.org/2001/XMLSchema" xmlns:p="http://schemas.microsoft.com/office/2006/metadata/properties" xmlns:ns2="24caa17b-7a28-4b22-b89a-7d71bba2d523" targetNamespace="http://schemas.microsoft.com/office/2006/metadata/properties" ma:root="true" ma:fieldsID="8c11dc894802838c299ecf5dfde3910a" ns2:_="">
    <xsd:import namespace="24caa17b-7a28-4b22-b89a-7d71bba2d5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caa17b-7a28-4b22-b89a-7d71bba2d5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1B5FA5-E5C4-4654-B3CC-2D566F64FE10}">
  <ds:schemaRefs>
    <ds:schemaRef ds:uri="http://purl.org/dc/terms/"/>
    <ds:schemaRef ds:uri="http://schemas.microsoft.com/office/infopath/2007/PartnerControls"/>
    <ds:schemaRef ds:uri="http://purl.org/dc/elements/1.1/"/>
    <ds:schemaRef ds:uri="24caa17b-7a28-4b22-b89a-7d71bba2d523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E69EDD9-239A-49F6-910C-FBB837EAAD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caa17b-7a28-4b22-b89a-7d71bba2d5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47C73B-BA63-47F3-8F3A-8052C86F61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16023</TotalTime>
  <Words>2383</Words>
  <Application>Microsoft Macintosh PowerPoint</Application>
  <PresentationFormat>On-screen Show (16:9)</PresentationFormat>
  <Paragraphs>1047</Paragraphs>
  <Slides>112</Slides>
  <Notes>112</Notes>
  <HiddenSlides>9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7" baseType="lpstr">
      <vt:lpstr>apple color emoji</vt:lpstr>
      <vt:lpstr>Arial</vt:lpstr>
      <vt:lpstr>Cambria</vt:lpstr>
      <vt:lpstr>Courier New</vt:lpstr>
      <vt:lpstr>Graphik</vt:lpstr>
      <vt:lpstr>Graphik Bold</vt:lpstr>
      <vt:lpstr>Graphik Light</vt:lpstr>
      <vt:lpstr>Graphik Regular</vt:lpstr>
      <vt:lpstr>Graphik Semibold</vt:lpstr>
      <vt:lpstr>Helvetica Light</vt:lpstr>
      <vt:lpstr>helvetica neue</vt:lpstr>
      <vt:lpstr>Lato</vt:lpstr>
      <vt:lpstr>Open Sans</vt:lpstr>
      <vt:lpstr>Wingdings</vt:lpstr>
      <vt:lpstr>Simple Light</vt:lpstr>
      <vt:lpstr>PowerPoint Presentation</vt:lpstr>
      <vt:lpstr>PowerPoint Presentation</vt:lpstr>
      <vt:lpstr>PowerPoint Presentation</vt:lpstr>
      <vt:lpstr>Agenda</vt:lpstr>
      <vt:lpstr>PowerPoint Presentation</vt:lpstr>
      <vt:lpstr>User Interface</vt:lpstr>
      <vt:lpstr>User Interface</vt:lpstr>
      <vt:lpstr>User Interface</vt:lpstr>
      <vt:lpstr>PowerPoint Presentation</vt:lpstr>
      <vt:lpstr>Callback Hell ™</vt:lpstr>
      <vt:lpstr>Cancellation</vt:lpstr>
      <vt:lpstr>Move data between Threads</vt:lpstr>
      <vt:lpstr>PowerPoint Presentation</vt:lpstr>
      <vt:lpstr>PowerPoint Presentation</vt:lpstr>
      <vt:lpstr>What is Rx?</vt:lpstr>
      <vt:lpstr>Observable</vt:lpstr>
      <vt:lpstr>Observer</vt:lpstr>
      <vt:lpstr>Subscription</vt:lpstr>
      <vt:lpstr>Termination: Completion</vt:lpstr>
      <vt:lpstr>Termination: Error</vt:lpstr>
      <vt:lpstr>Cancelation</vt:lpstr>
      <vt:lpstr>Observable</vt:lpstr>
      <vt:lpstr>Observer</vt:lpstr>
      <vt:lpstr>Subscription</vt:lpstr>
      <vt:lpstr>Schedulers</vt:lpstr>
      <vt:lpstr>Scheduler for Subscribing</vt:lpstr>
      <vt:lpstr>Scheduler for Observing</vt:lpstr>
      <vt:lpstr>Backpressure</vt:lpstr>
      <vt:lpstr>Single, Maybe and Completable</vt:lpstr>
      <vt:lpstr>PowerPoint Presentation</vt:lpstr>
      <vt:lpstr>What are Coroutines?</vt:lpstr>
      <vt:lpstr>What are Suspend Functions?</vt:lpstr>
      <vt:lpstr>What are Suspend Functions?</vt:lpstr>
      <vt:lpstr>What are Continuations?</vt:lpstr>
      <vt:lpstr>What are Continuations?</vt:lpstr>
      <vt:lpstr>What are Coroutines?</vt:lpstr>
      <vt:lpstr>What are CoroutineContexts?</vt:lpstr>
      <vt:lpstr>Structured Concurrency</vt:lpstr>
      <vt:lpstr>Structured Concurrency: Job</vt:lpstr>
      <vt:lpstr>Structured Concurrency: Job</vt:lpstr>
      <vt:lpstr>Structured Concurrency: Job</vt:lpstr>
      <vt:lpstr>Structured Concurrency: Job</vt:lpstr>
      <vt:lpstr>Structured Concurrency: Job</vt:lpstr>
      <vt:lpstr>Structured Concurrency: Job</vt:lpstr>
      <vt:lpstr>Structured Concurrency: SupervisorJob</vt:lpstr>
      <vt:lpstr>Structured Concurrency</vt:lpstr>
      <vt:lpstr>Coroutine Builders</vt:lpstr>
      <vt:lpstr>Lazy-Coroutine Builders</vt:lpstr>
      <vt:lpstr>'Cold' Suspend Functions</vt:lpstr>
      <vt:lpstr>Conventions</vt:lpstr>
      <vt:lpstr>Conventions</vt:lpstr>
      <vt:lpstr>Channels</vt:lpstr>
      <vt:lpstr>Channels</vt:lpstr>
      <vt:lpstr>Backpressure</vt:lpstr>
      <vt:lpstr>Backpressure</vt:lpstr>
      <vt:lpstr>Backpressure</vt:lpstr>
      <vt:lpstr>Backpressure</vt:lpstr>
      <vt:lpstr>Fan-Out</vt:lpstr>
      <vt:lpstr>Fan-In</vt:lpstr>
      <vt:lpstr>Merge</vt:lpstr>
      <vt:lpstr>PowerPoint Presentation</vt:lpstr>
      <vt:lpstr>Programming Style</vt:lpstr>
      <vt:lpstr>Programming Style</vt:lpstr>
      <vt:lpstr>Transformation</vt:lpstr>
      <vt:lpstr>Transformation</vt:lpstr>
      <vt:lpstr>Sequential Results</vt:lpstr>
      <vt:lpstr>Sequential Results</vt:lpstr>
      <vt:lpstr>Concurrent Results</vt:lpstr>
      <vt:lpstr>Concurrent Results</vt:lpstr>
      <vt:lpstr>Parallel Results</vt:lpstr>
      <vt:lpstr>Parallel Results</vt:lpstr>
      <vt:lpstr>PowerPoint Presentation</vt:lpstr>
      <vt:lpstr>PowerPoint Presentation</vt:lpstr>
      <vt:lpstr>Shared Results</vt:lpstr>
      <vt:lpstr>Shared Results</vt:lpstr>
      <vt:lpstr>Flow Control</vt:lpstr>
      <vt:lpstr>Flow Control</vt:lpstr>
      <vt:lpstr>Flow Control</vt:lpstr>
      <vt:lpstr>Exception Handling</vt:lpstr>
      <vt:lpstr>Exception Handling</vt:lpstr>
      <vt:lpstr>Scheduling for Observation</vt:lpstr>
      <vt:lpstr>Scheduling for Observation</vt:lpstr>
      <vt:lpstr>Scheduling for Getting Data</vt:lpstr>
      <vt:lpstr>Scheduling for Getting Data</vt:lpstr>
      <vt:lpstr>Reading from a Stream</vt:lpstr>
      <vt:lpstr>Reading from a Stream</vt:lpstr>
      <vt:lpstr>Reading from a Stream</vt:lpstr>
      <vt:lpstr>Reading from a Stream</vt:lpstr>
      <vt:lpstr>Writing to a Stream</vt:lpstr>
      <vt:lpstr>Writing to a Stream</vt:lpstr>
      <vt:lpstr>Writing to a Stream</vt:lpstr>
      <vt:lpstr>Writing to a Stream</vt:lpstr>
      <vt:lpstr>Stream Operators</vt:lpstr>
      <vt:lpstr>Stream Operators</vt:lpstr>
      <vt:lpstr>Shared Streams</vt:lpstr>
      <vt:lpstr>Shared Streams</vt:lpstr>
      <vt:lpstr>PowerPoint Presentation</vt:lpstr>
      <vt:lpstr>PowerPoint Presentation</vt:lpstr>
      <vt:lpstr>Custom Stream Operators</vt:lpstr>
      <vt:lpstr>Custom Stream Operators</vt:lpstr>
      <vt:lpstr>Custom Stream Operators</vt:lpstr>
      <vt:lpstr>Backpressure     </vt:lpstr>
      <vt:lpstr>Backpressure     </vt:lpstr>
      <vt:lpstr>Rx – Coroutines Adapter</vt:lpstr>
      <vt:lpstr>PowerPoint Presentation</vt:lpstr>
      <vt:lpstr>PowerPoint Presentation</vt:lpstr>
      <vt:lpstr>Advantages of Coroutines</vt:lpstr>
      <vt:lpstr>Disadvantages of Coroutines</vt:lpstr>
      <vt:lpstr>Advantages of Rx Java</vt:lpstr>
      <vt:lpstr>Disadvantages of Rx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Spaans, Anton</cp:lastModifiedBy>
  <cp:revision>1</cp:revision>
  <dcterms:modified xsi:type="dcterms:W3CDTF">2019-04-06T01:41:47Z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0x0101004F3745F368950A46B2AB3D1CA4C05586</vt:lpwstr>
  </property>
  <property fmtid="{D5CDD505-2E9C-101B-9397-08002B2CF9AE}" pid="3" name="Order">
    <vt:r8>516800</vt:r8>
  </property>
  <property fmtid="{D5CDD505-2E9C-101B-9397-08002B2CF9AE}" pid="4" name="AuthorIds_UIVersion_10240">
    <vt:lpwstr>176</vt:lpwstr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AuthorIds_UIVersion_512">
    <vt:lpwstr>6</vt:lpwstr>
  </property>
</Properties>
</file>